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57" d="100"/>
          <a:sy n="57" d="100"/>
        </p:scale>
        <p:origin x="918"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11/09/2015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6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266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660C112B-E077-4C70-860C-06A0E470693F}" type="datetime1">
              <a:rPr lang="en-US" smtClean="0"/>
              <a:pPr>
                <a:defRPr/>
              </a:pPr>
              <a:t>11/09/2015</a:t>
            </a:fld>
            <a:endParaRPr lang="en-US" dirty="0"/>
          </a:p>
        </p:txBody>
      </p:sp>
      <p:sp>
        <p:nvSpPr>
          <p:cNvPr id="32666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E3791E32-0E8E-4E68-8FB7-439A7C15243E}"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3106210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TW will calculate Net Profit on Part II Line 31 &amp; transfer to 1040 Page 1 Line 12 Business Income</a:t>
            </a:r>
          </a:p>
          <a:p>
            <a:endParaRPr lang="en-US" altLang="en-US" dirty="0" smtClean="0">
              <a:cs typeface="Arial" panose="020B0604020202020204" pitchFamily="34" charset="0"/>
            </a:endParaRPr>
          </a:p>
          <a:p>
            <a:pPr>
              <a:lnSpc>
                <a:spcPct val="80000"/>
              </a:lnSpc>
              <a:buFontTx/>
              <a:buChar char="•"/>
            </a:pPr>
            <a:r>
              <a:rPr lang="en-US" altLang="en-US" dirty="0" smtClean="0">
                <a:cs typeface="Arial" panose="020B0604020202020204" pitchFamily="34" charset="0"/>
              </a:rPr>
              <a:t> TW will calculate Self-Employment Tax (Medicare &amp; Social Security) on Schedule SE &amp; transfer result to 1040 Line 57</a:t>
            </a:r>
          </a:p>
          <a:p>
            <a:pPr>
              <a:lnSpc>
                <a:spcPct val="80000"/>
              </a:lnSpc>
              <a:buFontTx/>
              <a:buNone/>
            </a:pPr>
            <a:endParaRPr lang="en-US" altLang="en-US" dirty="0" smtClean="0">
              <a:cs typeface="Arial" panose="020B0604020202020204" pitchFamily="34" charset="0"/>
            </a:endParaRPr>
          </a:p>
          <a:p>
            <a:pPr>
              <a:buFontTx/>
              <a:buChar char="•"/>
            </a:pPr>
            <a:r>
              <a:rPr lang="en-US" altLang="en-US" dirty="0" smtClean="0">
                <a:cs typeface="Arial" panose="020B0604020202020204" pitchFamily="34" charset="0"/>
              </a:rPr>
              <a:t> TW will populate adjustment to income for ½ of Self-Employment Tax on 1040 Line 27</a:t>
            </a:r>
          </a:p>
          <a:p>
            <a:endParaRPr lang="en-US" altLang="en-US" dirty="0" smtClean="0">
              <a:cs typeface="Arial" panose="020B0604020202020204" pitchFamily="34" charset="0"/>
            </a:endParaRPr>
          </a:p>
          <a:p>
            <a:endParaRPr lang="en-US" altLang="en-US" dirty="0" smtClean="0">
              <a:cs typeface="Arial" panose="020B0604020202020204" pitchFamily="34" charset="0"/>
            </a:endParaRPr>
          </a:p>
        </p:txBody>
      </p:sp>
      <p:sp>
        <p:nvSpPr>
          <p:cNvPr id="3471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4F0D1BE9-DCA7-4D23-B787-A8B19C068EBD}" type="datetime1">
              <a:rPr lang="en-US" smtClean="0"/>
              <a:pPr>
                <a:defRPr/>
              </a:pPr>
              <a:t>11/09/2015</a:t>
            </a:fld>
            <a:endParaRPr lang="en-US" dirty="0"/>
          </a:p>
        </p:txBody>
      </p:sp>
      <p:sp>
        <p:nvSpPr>
          <p:cNvPr id="3471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632DB87-6B47-4FFE-8E80-B31128878487}" type="slidenum">
              <a:rPr lang="en-US" altLang="en-US">
                <a:latin typeface="Verdana" panose="020B0604030504040204" pitchFamily="34" charset="0"/>
              </a:rPr>
              <a:pPr algn="r" eaLnBrk="1" hangingPunct="1">
                <a:spcBef>
                  <a:spcPct val="0"/>
                </a:spcBef>
              </a:pPr>
              <a:t>10</a:t>
            </a:fld>
            <a:endParaRPr lang="en-US" altLang="en-US">
              <a:latin typeface="Verdana" panose="020B0604030504040204" pitchFamily="34" charset="0"/>
            </a:endParaRPr>
          </a:p>
        </p:txBody>
      </p:sp>
    </p:spTree>
    <p:extLst>
      <p:ext uri="{BB962C8B-B14F-4D97-AF65-F5344CB8AC3E}">
        <p14:creationId xmlns:p14="http://schemas.microsoft.com/office/powerpoint/2010/main" val="2099700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9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491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2517EAAB-4327-4BD4-800E-211C4005E969}" type="datetime1">
              <a:rPr lang="en-US" smtClean="0"/>
              <a:pPr>
                <a:defRPr/>
              </a:pPr>
              <a:t>11/09/2015</a:t>
            </a:fld>
            <a:endParaRPr lang="en-US" dirty="0"/>
          </a:p>
        </p:txBody>
      </p:sp>
      <p:sp>
        <p:nvSpPr>
          <p:cNvPr id="3491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99A42B6-719C-4379-BFD0-EB79A0387CE2}" type="slidenum">
              <a:rPr lang="en-US" altLang="en-US">
                <a:latin typeface="Verdana" panose="020B0604030504040204" pitchFamily="34" charset="0"/>
              </a:rPr>
              <a:pPr algn="r" eaLnBrk="1" hangingPunct="1">
                <a:spcBef>
                  <a:spcPct val="0"/>
                </a:spcBef>
              </a:pPr>
              <a:t>11</a:t>
            </a:fld>
            <a:endParaRPr lang="en-US" altLang="en-US">
              <a:latin typeface="Verdana" panose="020B0604030504040204" pitchFamily="34" charset="0"/>
            </a:endParaRPr>
          </a:p>
        </p:txBody>
      </p:sp>
    </p:spTree>
    <p:extLst>
      <p:ext uri="{BB962C8B-B14F-4D97-AF65-F5344CB8AC3E}">
        <p14:creationId xmlns:p14="http://schemas.microsoft.com/office/powerpoint/2010/main" val="1773670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6" name="Date Placeholder 2"/>
          <p:cNvSpPr>
            <a:spLocks noGrp="1"/>
          </p:cNvSpPr>
          <p:nvPr>
            <p:ph type="dt" sz="quarter" idx="1"/>
          </p:nvPr>
        </p:nvSpPr>
        <p:spPr/>
        <p:txBody>
          <a:bodyPr/>
          <a:lstStyle/>
          <a:p>
            <a:pPr>
              <a:defRPr/>
            </a:pPr>
            <a:fld id="{14837C61-B0AF-41CF-BC61-AC02CFC8F18E}" type="datetime1">
              <a:rPr lang="en-US" smtClean="0"/>
              <a:pPr>
                <a:defRPr/>
              </a:pPr>
              <a:t>11/09/2015</a:t>
            </a:fld>
            <a:endParaRPr lang="en-US" dirty="0"/>
          </a:p>
        </p:txBody>
      </p:sp>
      <p:sp>
        <p:nvSpPr>
          <p:cNvPr id="336900"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BEBD7F8-CD9D-4DF2-AF60-9F156E0D7F70}" type="slidenum">
              <a:rPr lang="en-US" altLang="en-US"/>
              <a:pPr algn="r" eaLnBrk="1" hangingPunct="1">
                <a:spcBef>
                  <a:spcPct val="0"/>
                </a:spcBef>
              </a:pPr>
              <a:t>12</a:t>
            </a:fld>
            <a:endParaRPr lang="en-US" altLang="en-US"/>
          </a:p>
        </p:txBody>
      </p:sp>
      <p:sp>
        <p:nvSpPr>
          <p:cNvPr id="33690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690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smtClean="0">
                <a:cs typeface="Arial" panose="020B0604020202020204" pitchFamily="34" charset="0"/>
              </a:rPr>
              <a:t> When a 1099-MISC is received</a:t>
            </a:r>
            <a:r>
              <a:rPr lang="en-US" altLang="en-US" baseline="0" dirty="0" smtClean="0">
                <a:cs typeface="Arial" panose="020B0604020202020204" pitchFamily="34" charset="0"/>
              </a:rPr>
              <a:t> with box 7 filled in</a:t>
            </a:r>
            <a:r>
              <a:rPr lang="en-US" altLang="en-US" dirty="0" smtClean="0">
                <a:cs typeface="Arial" panose="020B0604020202020204" pitchFamily="34" charset="0"/>
              </a:rPr>
              <a:t> (rather than a W-2), it indicates non-employee and must pay self-employment tax if income exceeds $400</a:t>
            </a:r>
          </a:p>
          <a:p>
            <a:pPr eaLnBrk="1" hangingPunct="1">
              <a:buFontTx/>
              <a:buNone/>
            </a:pPr>
            <a:endParaRPr lang="en-US" altLang="en-US" dirty="0" smtClean="0">
              <a:cs typeface="Arial" panose="020B0604020202020204" pitchFamily="34" charset="0"/>
            </a:endParaRPr>
          </a:p>
          <a:p>
            <a:pPr eaLnBrk="1" hangingPunct="1">
              <a:buFontTx/>
              <a:buChar char="•"/>
            </a:pPr>
            <a:r>
              <a:rPr lang="en-US" altLang="en-US" dirty="0" smtClean="0">
                <a:cs typeface="Arial" panose="020B0604020202020204" pitchFamily="34" charset="0"/>
              </a:rPr>
              <a:t>There</a:t>
            </a:r>
            <a:r>
              <a:rPr lang="en-US" altLang="en-US" baseline="0" dirty="0" smtClean="0">
                <a:cs typeface="Arial" panose="020B0604020202020204" pitchFamily="34" charset="0"/>
              </a:rPr>
              <a:t> are two places on return for Self-Employment tax:</a:t>
            </a:r>
          </a:p>
          <a:p>
            <a:pPr lvl="1" eaLnBrk="1" hangingPunct="1">
              <a:buFontTx/>
              <a:buChar char="•"/>
            </a:pPr>
            <a:r>
              <a:rPr lang="en-US" altLang="en-US" baseline="0" dirty="0" smtClean="0">
                <a:cs typeface="Arial" panose="020B0604020202020204" pitchFamily="34" charset="0"/>
              </a:rPr>
              <a:t>1) Line 27- </a:t>
            </a:r>
            <a:r>
              <a:rPr lang="en-US" altLang="en-US" baseline="0" dirty="0" err="1" smtClean="0">
                <a:cs typeface="Arial" panose="020B0604020202020204" pitchFamily="34" charset="0"/>
              </a:rPr>
              <a:t>Adj</a:t>
            </a:r>
            <a:r>
              <a:rPr lang="en-US" altLang="en-US" baseline="0" dirty="0" smtClean="0">
                <a:cs typeface="Arial" panose="020B0604020202020204" pitchFamily="34" charset="0"/>
              </a:rPr>
              <a:t> to income for the deductible part of Self-Employment tax</a:t>
            </a:r>
          </a:p>
          <a:p>
            <a:pPr lvl="1" eaLnBrk="1" hangingPunct="1">
              <a:buFontTx/>
              <a:buChar char="•"/>
            </a:pPr>
            <a:r>
              <a:rPr lang="en-US" altLang="en-US" baseline="0" dirty="0" smtClean="0">
                <a:cs typeface="Arial" panose="020B0604020202020204" pitchFamily="34" charset="0"/>
              </a:rPr>
              <a:t>2) Line 57- Other Taxes – for Self-Employment tax owed </a:t>
            </a:r>
            <a:endParaRPr lang="en-US" altLang="en-US" dirty="0" smtClean="0">
              <a:cs typeface="Arial" panose="020B0604020202020204" pitchFamily="34" charset="0"/>
            </a:endParaRPr>
          </a:p>
        </p:txBody>
      </p:sp>
    </p:spTree>
    <p:extLst>
      <p:ext uri="{BB962C8B-B14F-4D97-AF65-F5344CB8AC3E}">
        <p14:creationId xmlns:p14="http://schemas.microsoft.com/office/powerpoint/2010/main" val="2586607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9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491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2517EAAB-4327-4BD4-800E-211C4005E969}" type="datetime1">
              <a:rPr lang="en-US" smtClean="0"/>
              <a:pPr>
                <a:defRPr/>
              </a:pPr>
              <a:t>11/09/2015</a:t>
            </a:fld>
            <a:endParaRPr lang="en-US" dirty="0"/>
          </a:p>
        </p:txBody>
      </p:sp>
      <p:sp>
        <p:nvSpPr>
          <p:cNvPr id="3491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99A42B6-719C-4379-BFD0-EB79A0387CE2}" type="slidenum">
              <a:rPr lang="en-US" altLang="en-US">
                <a:latin typeface="Verdana" panose="020B0604030504040204" pitchFamily="34" charset="0"/>
              </a:rPr>
              <a:pPr algn="r" eaLnBrk="1" hangingPunct="1">
                <a:spcBef>
                  <a:spcPct val="0"/>
                </a:spcBef>
              </a:pPr>
              <a:t>13</a:t>
            </a:fld>
            <a:endParaRPr lang="en-US" altLang="en-US">
              <a:latin typeface="Verdana" panose="020B0604030504040204" pitchFamily="34" charset="0"/>
            </a:endParaRPr>
          </a:p>
        </p:txBody>
      </p:sp>
    </p:spTree>
    <p:extLst>
      <p:ext uri="{BB962C8B-B14F-4D97-AF65-F5344CB8AC3E}">
        <p14:creationId xmlns:p14="http://schemas.microsoft.com/office/powerpoint/2010/main" val="252674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9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491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2517EAAB-4327-4BD4-800E-211C4005E969}" type="datetime1">
              <a:rPr lang="en-US" smtClean="0"/>
              <a:pPr>
                <a:defRPr/>
              </a:pPr>
              <a:t>11/09/2015</a:t>
            </a:fld>
            <a:endParaRPr lang="en-US" dirty="0"/>
          </a:p>
        </p:txBody>
      </p:sp>
      <p:sp>
        <p:nvSpPr>
          <p:cNvPr id="3491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99A42B6-719C-4379-BFD0-EB79A0387CE2}" type="slidenum">
              <a:rPr lang="en-US" altLang="en-US">
                <a:latin typeface="Verdana" panose="020B0604030504040204" pitchFamily="34" charset="0"/>
              </a:rPr>
              <a:pPr algn="r" eaLnBrk="1" hangingPunct="1">
                <a:spcBef>
                  <a:spcPct val="0"/>
                </a:spcBef>
              </a:pPr>
              <a:t>14</a:t>
            </a:fld>
            <a:endParaRPr lang="en-US" altLang="en-US">
              <a:latin typeface="Verdana" panose="020B0604030504040204" pitchFamily="34" charset="0"/>
            </a:endParaRPr>
          </a:p>
        </p:txBody>
      </p:sp>
    </p:spTree>
    <p:extLst>
      <p:ext uri="{BB962C8B-B14F-4D97-AF65-F5344CB8AC3E}">
        <p14:creationId xmlns:p14="http://schemas.microsoft.com/office/powerpoint/2010/main" val="2739984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6" name="Date Placeholder 2"/>
          <p:cNvSpPr>
            <a:spLocks noGrp="1"/>
          </p:cNvSpPr>
          <p:nvPr>
            <p:ph type="dt" sz="quarter" idx="1"/>
          </p:nvPr>
        </p:nvSpPr>
        <p:spPr/>
        <p:txBody>
          <a:bodyPr/>
          <a:lstStyle/>
          <a:p>
            <a:pPr>
              <a:defRPr/>
            </a:pPr>
            <a:fld id="{7D55720D-C961-472A-9038-EB6EC4F5A70C}" type="datetime1">
              <a:rPr lang="en-US" smtClean="0"/>
              <a:pPr>
                <a:defRPr/>
              </a:pPr>
              <a:t>11/09/2015</a:t>
            </a:fld>
            <a:endParaRPr lang="en-US" dirty="0"/>
          </a:p>
        </p:txBody>
      </p:sp>
      <p:sp>
        <p:nvSpPr>
          <p:cNvPr id="351236"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F166506-34D4-4166-B3F6-2BBA47D56003}" type="slidenum">
              <a:rPr lang="en-US" altLang="en-US"/>
              <a:pPr algn="r" eaLnBrk="1" hangingPunct="1">
                <a:spcBef>
                  <a:spcPct val="0"/>
                </a:spcBef>
              </a:pPr>
              <a:t>15</a:t>
            </a:fld>
            <a:endParaRPr lang="en-US" altLang="en-US"/>
          </a:p>
        </p:txBody>
      </p:sp>
      <p:sp>
        <p:nvSpPr>
          <p:cNvPr id="35123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12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106230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11/09/2015</a:t>
            </a:fld>
            <a:endParaRPr lang="en-US" dirty="0"/>
          </a:p>
        </p:txBody>
      </p:sp>
    </p:spTree>
    <p:extLst>
      <p:ext uri="{BB962C8B-B14F-4D97-AF65-F5344CB8AC3E}">
        <p14:creationId xmlns:p14="http://schemas.microsoft.com/office/powerpoint/2010/main" val="2130306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6" name="Date Placeholder 2"/>
          <p:cNvSpPr>
            <a:spLocks noGrp="1"/>
          </p:cNvSpPr>
          <p:nvPr>
            <p:ph type="dt" sz="quarter" idx="1"/>
          </p:nvPr>
        </p:nvSpPr>
        <p:spPr/>
        <p:txBody>
          <a:bodyPr/>
          <a:lstStyle/>
          <a:p>
            <a:pPr>
              <a:defRPr/>
            </a:pPr>
            <a:fld id="{1ADDA448-4DE4-4B05-BFA0-690EC66BE9CF}" type="datetime1">
              <a:rPr lang="en-US" smtClean="0"/>
              <a:pPr>
                <a:defRPr/>
              </a:pPr>
              <a:t>11/09/2015</a:t>
            </a:fld>
            <a:endParaRPr lang="en-US" dirty="0"/>
          </a:p>
        </p:txBody>
      </p:sp>
      <p:sp>
        <p:nvSpPr>
          <p:cNvPr id="328708"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273689F-5097-426C-B08C-CA5E8CEE487B}" type="slidenum">
              <a:rPr lang="en-US" altLang="en-US"/>
              <a:pPr algn="r" eaLnBrk="1" hangingPunct="1">
                <a:spcBef>
                  <a:spcPct val="0"/>
                </a:spcBef>
              </a:pPr>
              <a:t>2</a:t>
            </a:fld>
            <a:endParaRPr lang="en-US" altLang="en-US"/>
          </a:p>
        </p:txBody>
      </p:sp>
      <p:sp>
        <p:nvSpPr>
          <p:cNvPr id="32870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871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cs typeface="Arial" panose="020B0604020202020204" pitchFamily="34" charset="0"/>
              </a:rPr>
              <a:t> Remind counselors that we use Schedule C, not Schedule C-EZ</a:t>
            </a:r>
          </a:p>
          <a:p>
            <a:pPr lvl="1" eaLnBrk="1" hangingPunct="1"/>
            <a:endParaRPr lang="en-US" altLang="en-US" smtClean="0">
              <a:cs typeface="Arial" panose="020B0604020202020204" pitchFamily="34" charset="0"/>
            </a:endParaRPr>
          </a:p>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189410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0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3075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6A73AC92-46F9-4A48-BE7A-59769586362D}" type="datetime1">
              <a:rPr lang="en-US" smtClean="0"/>
              <a:pPr>
                <a:defRPr/>
              </a:pPr>
              <a:t>11/09/2015</a:t>
            </a:fld>
            <a:endParaRPr lang="en-US" dirty="0"/>
          </a:p>
        </p:txBody>
      </p:sp>
      <p:sp>
        <p:nvSpPr>
          <p:cNvPr id="33075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AC79A79-E62D-4EFA-B1AB-BD5B345C112D}" type="slidenum">
              <a:rPr lang="en-US" altLang="en-US">
                <a:latin typeface="Verdana" panose="020B0604030504040204" pitchFamily="34" charset="0"/>
              </a:rPr>
              <a:pPr algn="r" eaLnBrk="1" hangingPunct="1">
                <a:spcBef>
                  <a:spcPct val="0"/>
                </a:spcBef>
              </a:pPr>
              <a:t>3</a:t>
            </a:fld>
            <a:endParaRPr lang="en-US" altLang="en-US">
              <a:latin typeface="Verdana" panose="020B0604030504040204" pitchFamily="34" charset="0"/>
            </a:endParaRPr>
          </a:p>
        </p:txBody>
      </p:sp>
    </p:spTree>
    <p:extLst>
      <p:ext uri="{BB962C8B-B14F-4D97-AF65-F5344CB8AC3E}">
        <p14:creationId xmlns:p14="http://schemas.microsoft.com/office/powerpoint/2010/main" val="8965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0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33075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6A73AC92-46F9-4A48-BE7A-59769586362D}" type="datetime1">
              <a:rPr lang="en-US" smtClean="0"/>
              <a:pPr>
                <a:defRPr/>
              </a:pPr>
              <a:t>11/09/2015</a:t>
            </a:fld>
            <a:endParaRPr lang="en-US" dirty="0"/>
          </a:p>
        </p:txBody>
      </p:sp>
      <p:sp>
        <p:nvSpPr>
          <p:cNvPr id="33075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AC79A79-E62D-4EFA-B1AB-BD5B345C112D}" type="slidenum">
              <a:rPr lang="en-US" altLang="en-US">
                <a:latin typeface="Verdana" panose="020B0604030504040204" pitchFamily="34" charset="0"/>
              </a:rPr>
              <a:pPr algn="r" eaLnBrk="1" hangingPunct="1">
                <a:spcBef>
                  <a:spcPct val="0"/>
                </a:spcBef>
              </a:pPr>
              <a:t>4</a:t>
            </a:fld>
            <a:endParaRPr lang="en-US" altLang="en-US">
              <a:latin typeface="Verdana" panose="020B0604030504040204" pitchFamily="34" charset="0"/>
            </a:endParaRPr>
          </a:p>
        </p:txBody>
      </p:sp>
    </p:spTree>
    <p:extLst>
      <p:ext uri="{BB962C8B-B14F-4D97-AF65-F5344CB8AC3E}">
        <p14:creationId xmlns:p14="http://schemas.microsoft.com/office/powerpoint/2010/main" val="59053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Header Placeholder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6" name="Date Placeholder 2"/>
          <p:cNvSpPr>
            <a:spLocks noGrp="1"/>
          </p:cNvSpPr>
          <p:nvPr>
            <p:ph type="dt" sz="quarter" idx="1"/>
          </p:nvPr>
        </p:nvSpPr>
        <p:spPr/>
        <p:txBody>
          <a:bodyPr/>
          <a:lstStyle/>
          <a:p>
            <a:pPr>
              <a:defRPr/>
            </a:pPr>
            <a:fld id="{65BEECB4-72FF-4411-AB45-7D97EFF8A014}" type="datetime1">
              <a:rPr lang="en-US" smtClean="0"/>
              <a:pPr>
                <a:defRPr/>
              </a:pPr>
              <a:t>11/09/2015</a:t>
            </a:fld>
            <a:endParaRPr lang="en-US" dirty="0"/>
          </a:p>
        </p:txBody>
      </p:sp>
      <p:sp>
        <p:nvSpPr>
          <p:cNvPr id="334852" name="Rectangle 7"/>
          <p:cNvSpPr txBox="1">
            <a:spLocks noGrp="1" noChangeArrowheads="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5E07BDB-623B-4AE2-86C7-B2297C671F9D}" type="slidenum">
              <a:rPr lang="en-US" altLang="en-US"/>
              <a:pPr algn="r" eaLnBrk="1" hangingPunct="1">
                <a:spcBef>
                  <a:spcPct val="0"/>
                </a:spcBef>
              </a:pPr>
              <a:t>5</a:t>
            </a:fld>
            <a:endParaRPr lang="en-US" altLang="en-US"/>
          </a:p>
        </p:txBody>
      </p:sp>
      <p:sp>
        <p:nvSpPr>
          <p:cNvPr id="33485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dirty="0" smtClean="0">
                <a:cs typeface="Arial" panose="020B0604020202020204" pitchFamily="34" charset="0"/>
              </a:rPr>
              <a:t> Emphasize that if taxpayer claims standard rate for mileage, TW will calculate the expense &amp; include with other business expenses </a:t>
            </a:r>
          </a:p>
        </p:txBody>
      </p:sp>
    </p:spTree>
    <p:extLst>
      <p:ext uri="{BB962C8B-B14F-4D97-AF65-F5344CB8AC3E}">
        <p14:creationId xmlns:p14="http://schemas.microsoft.com/office/powerpoint/2010/main" val="4017616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77500" lnSpcReduction="20000"/>
          </a:bodyPr>
          <a:lstStyle/>
          <a:p>
            <a:pPr>
              <a:buFont typeface="Arial" pitchFamily="34" charset="0"/>
              <a:buChar char="•"/>
              <a:defRPr/>
            </a:pPr>
            <a:r>
              <a:rPr lang="en-US" dirty="0" smtClean="0"/>
              <a:t> Schedule C screen</a:t>
            </a:r>
          </a:p>
          <a:p>
            <a:pPr marL="277117" lvl="1">
              <a:buFont typeface="Arial" pitchFamily="34" charset="0"/>
              <a:buChar char="•"/>
              <a:defRPr/>
            </a:pPr>
            <a:r>
              <a:rPr lang="en-US" dirty="0" smtClean="0"/>
              <a:t> Link from Line 12 Business Income on 1040 Page 1 (using arrow or F9)      OR</a:t>
            </a:r>
          </a:p>
          <a:p>
            <a:pPr marL="277117" lvl="1">
              <a:buFont typeface="Arial" pitchFamily="34" charset="0"/>
              <a:buChar char="•"/>
              <a:defRPr/>
            </a:pPr>
            <a:r>
              <a:rPr lang="en-US" dirty="0" smtClean="0"/>
              <a:t> Click on Schedule C in Forms Tree </a:t>
            </a:r>
          </a:p>
          <a:p>
            <a:pPr marL="277117" lvl="1">
              <a:defRPr/>
            </a:pPr>
            <a:r>
              <a:rPr lang="en-US" dirty="0" smtClean="0"/>
              <a:t> </a:t>
            </a:r>
          </a:p>
          <a:p>
            <a:pPr>
              <a:buFont typeface="Arial" pitchFamily="34" charset="0"/>
              <a:buChar char="•"/>
              <a:defRPr/>
            </a:pPr>
            <a:r>
              <a:rPr lang="en-US" dirty="0" smtClean="0"/>
              <a:t> Answer general information questions about business that are underlined in red </a:t>
            </a:r>
          </a:p>
          <a:p>
            <a:pPr marL="277117" lvl="1">
              <a:buFont typeface="Arial" pitchFamily="34" charset="0"/>
              <a:buChar char="•"/>
              <a:defRPr/>
            </a:pPr>
            <a:r>
              <a:rPr lang="en-US" baseline="0" dirty="0" smtClean="0"/>
              <a:t> Use “Schedule C Business Codes” lookup on TaxPrep4Free.org Preparer page to get Business Code</a:t>
            </a:r>
            <a:endParaRPr lang="en-US" dirty="0" smtClean="0"/>
          </a:p>
          <a:p>
            <a:pPr marL="277117" lvl="1">
              <a:buFont typeface="Arial" pitchFamily="34" charset="0"/>
              <a:buChar char="•"/>
              <a:defRPr/>
            </a:pPr>
            <a:r>
              <a:rPr lang="en-US" dirty="0" smtClean="0"/>
              <a:t> If no separate business address, leave blank and just</a:t>
            </a:r>
            <a:r>
              <a:rPr lang="en-US" baseline="0" dirty="0" smtClean="0"/>
              <a:t> “</a:t>
            </a:r>
            <a:r>
              <a:rPr lang="en-US" dirty="0" smtClean="0"/>
              <a:t>get the red out”</a:t>
            </a:r>
            <a:r>
              <a:rPr lang="en-US" baseline="0" dirty="0" smtClean="0"/>
              <a:t> if necessary</a:t>
            </a:r>
            <a:endParaRPr lang="en-US" dirty="0" smtClean="0"/>
          </a:p>
          <a:p>
            <a:pPr marL="277117" lvl="1">
              <a:buFont typeface="Arial" pitchFamily="34" charset="0"/>
              <a:buChar char="•"/>
              <a:defRPr/>
            </a:pPr>
            <a:r>
              <a:rPr lang="en-US" dirty="0" smtClean="0"/>
              <a:t> Business must use Cash method of accounting to be IN SCOPE (Line F)</a:t>
            </a:r>
          </a:p>
          <a:p>
            <a:pPr marL="277117" lvl="1">
              <a:buFont typeface="Arial" pitchFamily="34" charset="0"/>
              <a:buChar char="•"/>
              <a:defRPr/>
            </a:pPr>
            <a:r>
              <a:rPr lang="en-US" dirty="0" smtClean="0"/>
              <a:t> Answer YES to “material participation” question on Line G</a:t>
            </a:r>
          </a:p>
          <a:p>
            <a:pPr marL="277117" lvl="1">
              <a:buFont typeface="Arial" pitchFamily="34" charset="0"/>
              <a:buChar char="•"/>
              <a:defRPr/>
            </a:pPr>
            <a:r>
              <a:rPr lang="en-US" dirty="0" smtClean="0"/>
              <a:t> If you started business in 2014, click box on Line H</a:t>
            </a:r>
          </a:p>
          <a:p>
            <a:pPr marL="277117" lvl="1">
              <a:buFont typeface="Arial" pitchFamily="34" charset="0"/>
              <a:buChar char="•"/>
              <a:defRPr/>
            </a:pPr>
            <a:r>
              <a:rPr lang="en-US" dirty="0" smtClean="0"/>
              <a:t> If you made payments that would require use of Form 1099, the return is OUT OF SCOPE</a:t>
            </a:r>
          </a:p>
          <a:p>
            <a:pPr lvl="1">
              <a:buFont typeface="Arial" pitchFamily="34" charset="0"/>
              <a:buNone/>
              <a:defRPr/>
            </a:pPr>
            <a:r>
              <a:rPr lang="en-US" dirty="0" smtClean="0"/>
              <a:t> </a:t>
            </a:r>
          </a:p>
          <a:p>
            <a:pPr>
              <a:buFont typeface="Arial" pitchFamily="34" charset="0"/>
              <a:buChar char="•"/>
              <a:defRPr/>
            </a:pPr>
            <a:r>
              <a:rPr lang="en-US" dirty="0" smtClean="0"/>
              <a:t> Enter Gross Receipts from business on Part I, Line 1</a:t>
            </a:r>
          </a:p>
          <a:p>
            <a:pPr marL="277117" lvl="1">
              <a:buFont typeface="Arial" pitchFamily="34" charset="0"/>
              <a:buChar char="•"/>
              <a:defRPr/>
            </a:pPr>
            <a:r>
              <a:rPr lang="en-US" dirty="0" smtClean="0"/>
              <a:t> If taxpayer has 1099-MISC, link to 1099-MISC screen from Part I, Line 1 &amp; enter appropriate data</a:t>
            </a:r>
          </a:p>
          <a:p>
            <a:pPr marL="277117" lvl="1">
              <a:buFont typeface="Arial" pitchFamily="34" charset="0"/>
              <a:buChar char="•"/>
              <a:defRPr/>
            </a:pPr>
            <a:r>
              <a:rPr lang="en-US" dirty="0" smtClean="0"/>
              <a:t> If taxpayer has no 1099-MISC, enter business income into a scratch pad linked to Line 1.  Use scratch pad so that income source can be documented</a:t>
            </a:r>
          </a:p>
          <a:p>
            <a:pPr marL="277117" lvl="1">
              <a:buFont typeface="Arial" pitchFamily="34" charset="0"/>
              <a:buChar char="•"/>
              <a:defRPr/>
            </a:pPr>
            <a:r>
              <a:rPr lang="en-US" dirty="0" smtClean="0"/>
              <a:t> If taxpayer has both, link 1099-MISC and Scratch Pad with other income to Line 1.  The total will appear on Line 1</a:t>
            </a:r>
          </a:p>
          <a:p>
            <a:pPr lvl="1">
              <a:buFont typeface="Arial" pitchFamily="34" charset="0"/>
              <a:buNone/>
              <a:defRPr/>
            </a:pPr>
            <a:endParaRPr lang="en-US" dirty="0" smtClean="0"/>
          </a:p>
          <a:p>
            <a:pPr>
              <a:buFont typeface="Arial" pitchFamily="34" charset="0"/>
              <a:buNone/>
              <a:defRPr/>
            </a:pPr>
            <a:endParaRPr lang="en-US" dirty="0" smtClean="0"/>
          </a:p>
          <a:p>
            <a:pPr lvl="1">
              <a:buFont typeface="Arial" pitchFamily="34" charset="0"/>
              <a:buNone/>
              <a:defRPr/>
            </a:pPr>
            <a:endParaRPr lang="en-US" dirty="0" smtClean="0"/>
          </a:p>
          <a:p>
            <a:pPr lvl="1">
              <a:buFont typeface="Arial" pitchFamily="34" charset="0"/>
              <a:buChar char="•"/>
              <a:defRPr/>
            </a:pPr>
            <a:endParaRPr lang="en-US" dirty="0" smtClean="0"/>
          </a:p>
          <a:p>
            <a:pPr>
              <a:buFont typeface="Arial" pitchFamily="34" charset="0"/>
              <a:buChar char="•"/>
              <a:defRPr/>
            </a:pPr>
            <a:endParaRPr lang="en-US" dirty="0" smtClean="0"/>
          </a:p>
          <a:p>
            <a:pPr>
              <a:buFont typeface="Arial" charset="0"/>
              <a:buNone/>
              <a:defRPr/>
            </a:pPr>
            <a:endParaRPr lang="en-US" dirty="0" smtClean="0"/>
          </a:p>
          <a:p>
            <a:pPr>
              <a:buFont typeface="Arial" pitchFamily="34" charset="0"/>
              <a:buNone/>
              <a:defRPr/>
            </a:pPr>
            <a:endParaRPr lang="en-US" dirty="0" smtClean="0"/>
          </a:p>
          <a:p>
            <a:pPr>
              <a:buFont typeface="Arial" pitchFamily="34" charset="0"/>
              <a:buNone/>
              <a:defRPr/>
            </a:pPr>
            <a:endParaRPr lang="en-US" dirty="0" smtClean="0"/>
          </a:p>
          <a:p>
            <a:pPr>
              <a:buFont typeface="Arial" pitchFamily="34" charset="0"/>
              <a:buNone/>
              <a:defRPr/>
            </a:pPr>
            <a:r>
              <a:rPr lang="en-US" dirty="0" smtClean="0"/>
              <a:t> </a:t>
            </a:r>
          </a:p>
          <a:p>
            <a:pPr>
              <a:buFont typeface="Arial" pitchFamily="34" charset="0"/>
              <a:buChar char="•"/>
              <a:defRPr/>
            </a:pPr>
            <a:endParaRPr lang="en-US" dirty="0"/>
          </a:p>
        </p:txBody>
      </p:sp>
      <p:sp>
        <p:nvSpPr>
          <p:cNvPr id="33894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160EEBA9-F0EF-4978-8D7E-E88F7002E3A1}" type="datetime1">
              <a:rPr lang="en-US" smtClean="0"/>
              <a:pPr>
                <a:defRPr/>
              </a:pPr>
              <a:t>11/09/2015</a:t>
            </a:fld>
            <a:endParaRPr lang="en-US" dirty="0"/>
          </a:p>
        </p:txBody>
      </p:sp>
      <p:sp>
        <p:nvSpPr>
          <p:cNvPr id="33895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4216443-9F6E-45C8-976B-7569E6E26774}" type="slidenum">
              <a:rPr lang="en-US" altLang="en-US">
                <a:latin typeface="Verdana" panose="020B0604030504040204" pitchFamily="34" charset="0"/>
              </a:rPr>
              <a:pPr algn="r" eaLnBrk="1" hangingPunct="1">
                <a:spcBef>
                  <a:spcPct val="0"/>
                </a:spcBef>
              </a:pPr>
              <a:t>6</a:t>
            </a:fld>
            <a:endParaRPr lang="en-US" altLang="en-US">
              <a:latin typeface="Verdana" panose="020B0604030504040204" pitchFamily="34" charset="0"/>
            </a:endParaRPr>
          </a:p>
        </p:txBody>
      </p:sp>
    </p:spTree>
    <p:extLst>
      <p:ext uri="{BB962C8B-B14F-4D97-AF65-F5344CB8AC3E}">
        <p14:creationId xmlns:p14="http://schemas.microsoft.com/office/powerpoint/2010/main" val="3212617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0243" name="Notes Placeholder 2"/>
          <p:cNvSpPr>
            <a:spLocks noGrp="1"/>
          </p:cNvSpPr>
          <p:nvPr>
            <p:ph type="body" idx="1"/>
          </p:nvPr>
        </p:nvSpPr>
        <p:spPr bwMode="auto"/>
        <p:txBody>
          <a:bodyPr/>
          <a:lstStyle/>
          <a:p>
            <a:pPr>
              <a:defRPr/>
            </a:pPr>
            <a:r>
              <a:rPr lang="en-US" dirty="0" smtClean="0"/>
              <a:t>LINK TO 1099-MISC FROM LINE 1 ON SCHEDULE C</a:t>
            </a:r>
          </a:p>
          <a:p>
            <a:pPr>
              <a:defRPr/>
            </a:pPr>
            <a:endParaRPr lang="en-US" dirty="0" smtClean="0"/>
          </a:p>
          <a:p>
            <a:pPr>
              <a:buFontTx/>
              <a:buChar char="•"/>
              <a:defRPr/>
            </a:pPr>
            <a:r>
              <a:rPr lang="en-US" dirty="0" smtClean="0"/>
              <a:t> If taxpayer received a 1099-MISC with nonemployee compensation in Box 7, </a:t>
            </a:r>
          </a:p>
          <a:p>
            <a:pPr lvl="1">
              <a:buFontTx/>
              <a:buChar char="•"/>
              <a:defRPr/>
            </a:pPr>
            <a:r>
              <a:rPr lang="en-US" dirty="0" smtClean="0"/>
              <a:t> link from Line 1 on Schedule C to Miscellaneous Income screen &amp; enter data from 1099-MISC.  TW transfers data to Part I, Line 1 on Sch C</a:t>
            </a:r>
          </a:p>
          <a:p>
            <a:pPr marL="274320" lvl="1">
              <a:buFontTx/>
              <a:buChar char="•"/>
              <a:defRPr/>
            </a:pPr>
            <a:r>
              <a:rPr lang="en-US" dirty="0" smtClean="0"/>
              <a:t> If you don’t link from Sch C Line 1 &amp; just add a new 1099-MISC form from icon on top of TW screen, TW will not know to associate the income with Sch C.  TW will just put income on 1040 Line 21 Other Income.  TW will also not calculate self-employment</a:t>
            </a:r>
            <a:r>
              <a:rPr lang="en-US" baseline="0" dirty="0" smtClean="0"/>
              <a:t> taxes &amp; associated adjustment to income as it should</a:t>
            </a:r>
            <a:endParaRPr lang="en-US" dirty="0" smtClean="0"/>
          </a:p>
          <a:p>
            <a:pPr lvl="1">
              <a:defRPr/>
            </a:pPr>
            <a:endParaRPr lang="en-US" dirty="0" smtClean="0"/>
          </a:p>
          <a:p>
            <a:pPr>
              <a:buFontTx/>
              <a:buChar char="•"/>
              <a:defRPr/>
            </a:pPr>
            <a:r>
              <a:rPr lang="en-US" dirty="0" smtClean="0"/>
              <a:t> If taxpayer has a 1099-MISC plus other business income</a:t>
            </a:r>
          </a:p>
          <a:p>
            <a:pPr lvl="1">
              <a:buFontTx/>
              <a:buChar char="•"/>
              <a:defRPr/>
            </a:pPr>
            <a:r>
              <a:rPr lang="en-US" dirty="0" smtClean="0"/>
              <a:t> complete Miscellaneous Income screen for 1099-MISC.  Then link to a scratch pad from Sch C Line 1 (under NEW, if not listed) &amp; enter rest of business income.  TW will add both amounts together on Line 1</a:t>
            </a:r>
          </a:p>
          <a:p>
            <a:pPr>
              <a:defRPr/>
            </a:pPr>
            <a:endParaRPr lang="en-US" dirty="0" smtClean="0"/>
          </a:p>
        </p:txBody>
      </p:sp>
      <p:sp>
        <p:nvSpPr>
          <p:cNvPr id="3409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D07F5106-0355-46EA-AAF9-ABF95B2B45FB}" type="datetime1">
              <a:rPr lang="en-US" smtClean="0"/>
              <a:pPr>
                <a:defRPr/>
              </a:pPr>
              <a:t>11/09/2015</a:t>
            </a:fld>
            <a:endParaRPr lang="en-US" dirty="0"/>
          </a:p>
        </p:txBody>
      </p:sp>
      <p:sp>
        <p:nvSpPr>
          <p:cNvPr id="34099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8A9A9EB-77F1-46D5-92FA-B6D35F23FE26}" type="slidenum">
              <a:rPr lang="en-US" altLang="en-US">
                <a:latin typeface="Verdana" panose="020B0604030504040204" pitchFamily="34" charset="0"/>
              </a:rPr>
              <a:pPr algn="r" eaLnBrk="1" hangingPunct="1">
                <a:spcBef>
                  <a:spcPct val="0"/>
                </a:spcBef>
              </a:pPr>
              <a:t>7</a:t>
            </a:fld>
            <a:endParaRPr lang="en-US" altLang="en-US">
              <a:latin typeface="Verdana" panose="020B0604030504040204" pitchFamily="34" charset="0"/>
            </a:endParaRPr>
          </a:p>
        </p:txBody>
      </p:sp>
    </p:spTree>
    <p:extLst>
      <p:ext uri="{BB962C8B-B14F-4D97-AF65-F5344CB8AC3E}">
        <p14:creationId xmlns:p14="http://schemas.microsoft.com/office/powerpoint/2010/main" val="454846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2291" name="Notes Placeholder 2"/>
          <p:cNvSpPr>
            <a:spLocks noGrp="1"/>
          </p:cNvSpPr>
          <p:nvPr>
            <p:ph type="body" idx="1"/>
          </p:nvPr>
        </p:nvSpPr>
        <p:spPr bwMode="auto"/>
        <p:txBody>
          <a:bodyPr/>
          <a:lstStyle/>
          <a:p>
            <a:pPr marL="0" lvl="1">
              <a:buFontTx/>
              <a:buChar char="•"/>
              <a:defRPr/>
            </a:pPr>
            <a:r>
              <a:rPr lang="en-US" dirty="0" smtClean="0"/>
              <a:t> If taxpayer is claiming mileage expenses on Schedule C (based on IRS standard rate), first answer questions in Part IV about the vehicle.  TW will transfer total to Part II, Line 9</a:t>
            </a:r>
          </a:p>
          <a:p>
            <a:pPr marL="271463" lvl="2">
              <a:buFontTx/>
              <a:buChar char="•"/>
              <a:defRPr/>
            </a:pPr>
            <a:r>
              <a:rPr lang="en-US" dirty="0" smtClean="0"/>
              <a:t> Standard mileage rate for 2014 is 56 cents per mile for business miles driven</a:t>
            </a:r>
          </a:p>
          <a:p>
            <a:pPr marL="271463" lvl="2">
              <a:buFontTx/>
              <a:buNone/>
              <a:defRPr/>
            </a:pPr>
            <a:endParaRPr lang="en-US" dirty="0" smtClean="0"/>
          </a:p>
          <a:p>
            <a:pPr marL="271463" lvl="2">
              <a:buFontTx/>
              <a:buChar char="•"/>
              <a:defRPr/>
            </a:pPr>
            <a:r>
              <a:rPr lang="en-US" dirty="0" smtClean="0"/>
              <a:t> Remember to check the box under Line 44a that says, “Check to calculate business miles at the standard mileage rate…”</a:t>
            </a:r>
          </a:p>
          <a:p>
            <a:pPr marL="271463" lvl="2">
              <a:buFontTx/>
              <a:buNone/>
              <a:defRPr/>
            </a:pPr>
            <a:endParaRPr lang="en-US" dirty="0" smtClean="0"/>
          </a:p>
          <a:p>
            <a:pPr marL="0" lvl="2">
              <a:buFont typeface="Arial" pitchFamily="34" charset="0"/>
              <a:buChar char="•"/>
              <a:defRPr/>
            </a:pPr>
            <a:r>
              <a:rPr lang="en-US" dirty="0" smtClean="0"/>
              <a:t> What is Business</a:t>
            </a:r>
            <a:r>
              <a:rPr lang="en-US" baseline="0" dirty="0" smtClean="0"/>
              <a:t> Mileage?</a:t>
            </a:r>
          </a:p>
          <a:p>
            <a:pPr marL="271463" lvl="2">
              <a:buFontTx/>
              <a:buChar char="•"/>
              <a:defRPr/>
            </a:pPr>
            <a:r>
              <a:rPr lang="en-US" dirty="0" smtClean="0"/>
              <a:t> Remember commuting to same business location is not a business expense; it’s commuting and cannot be claimed</a:t>
            </a:r>
          </a:p>
          <a:p>
            <a:pPr marL="548640" lvl="3">
              <a:buFontTx/>
              <a:buChar char="•"/>
              <a:defRPr/>
            </a:pPr>
            <a:r>
              <a:rPr lang="en-US" dirty="0" smtClean="0"/>
              <a:t> If travelling to more than 1 business location on the same day, can claim miles between the 2 locations.  Cannot claim mileage from home to first location or mileage from last location to home</a:t>
            </a:r>
          </a:p>
          <a:p>
            <a:pPr>
              <a:defRPr/>
            </a:pPr>
            <a:endParaRPr lang="en-US" dirty="0" smtClean="0"/>
          </a:p>
        </p:txBody>
      </p:sp>
      <p:sp>
        <p:nvSpPr>
          <p:cNvPr id="3430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109CFA91-E15F-4A96-A372-3696C0171273}" type="datetime1">
              <a:rPr lang="en-US" smtClean="0"/>
              <a:pPr>
                <a:defRPr/>
              </a:pPr>
              <a:t>11/09/2015</a:t>
            </a:fld>
            <a:endParaRPr lang="en-US" dirty="0"/>
          </a:p>
        </p:txBody>
      </p:sp>
      <p:sp>
        <p:nvSpPr>
          <p:cNvPr id="3430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C6B4A83-C2A9-422D-99A6-E68FF034F154}" type="slidenum">
              <a:rPr lang="en-US" altLang="en-US">
                <a:latin typeface="Verdana" panose="020B0604030504040204" pitchFamily="34" charset="0"/>
              </a:rPr>
              <a:pPr algn="r" eaLnBrk="1" hangingPunct="1">
                <a:spcBef>
                  <a:spcPct val="0"/>
                </a:spcBef>
              </a:pPr>
              <a:t>8</a:t>
            </a:fld>
            <a:endParaRPr lang="en-US" altLang="en-US">
              <a:latin typeface="Verdana" panose="020B0604030504040204" pitchFamily="34" charset="0"/>
            </a:endParaRPr>
          </a:p>
        </p:txBody>
      </p:sp>
    </p:spTree>
    <p:extLst>
      <p:ext uri="{BB962C8B-B14F-4D97-AF65-F5344CB8AC3E}">
        <p14:creationId xmlns:p14="http://schemas.microsoft.com/office/powerpoint/2010/main" val="211079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5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Enter business expenses on the appropriate lines of Part II.  Use a scratch pad if multiple expenses for one line</a:t>
            </a:r>
          </a:p>
          <a:p>
            <a:pPr>
              <a:buFontTx/>
              <a:buChar char="•"/>
            </a:pPr>
            <a:endParaRPr lang="en-US" altLang="en-US" dirty="0" smtClean="0">
              <a:cs typeface="Arial" panose="020B0604020202020204" pitchFamily="34" charset="0"/>
            </a:endParaRPr>
          </a:p>
          <a:p>
            <a:pPr>
              <a:buFontTx/>
              <a:buChar char="•"/>
            </a:pPr>
            <a:r>
              <a:rPr lang="en-US" altLang="en-US" dirty="0" smtClean="0">
                <a:cs typeface="Arial" panose="020B0604020202020204" pitchFamily="34" charset="0"/>
              </a:rPr>
              <a:t> Can enter all expenses under Part V Other Expenses if you wish</a:t>
            </a:r>
          </a:p>
          <a:p>
            <a:pPr>
              <a:buFontTx/>
              <a:buChar char="•"/>
            </a:pPr>
            <a:endParaRPr lang="en-US" altLang="en-US" dirty="0" smtClean="0">
              <a:cs typeface="Arial" panose="020B0604020202020204" pitchFamily="34" charset="0"/>
            </a:endParaRPr>
          </a:p>
          <a:p>
            <a:pPr>
              <a:buFontTx/>
              <a:buChar char="•"/>
            </a:pPr>
            <a:r>
              <a:rPr lang="en-US" altLang="en-US" dirty="0" smtClean="0">
                <a:cs typeface="Arial" panose="020B0604020202020204" pitchFamily="34" charset="0"/>
              </a:rPr>
              <a:t> TW will transfer vehicle expenses from Page 2, Part IV to Part II, Line 9.  Do not have to re-enter on Line 9</a:t>
            </a:r>
          </a:p>
        </p:txBody>
      </p:sp>
      <p:sp>
        <p:nvSpPr>
          <p:cNvPr id="3450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A453C0A3-02AD-4675-90F5-2A4B57B2B079}" type="datetime1">
              <a:rPr lang="en-US" smtClean="0"/>
              <a:pPr>
                <a:defRPr/>
              </a:pPr>
              <a:t>11/09/2015</a:t>
            </a:fld>
            <a:endParaRPr lang="en-US" dirty="0"/>
          </a:p>
        </p:txBody>
      </p:sp>
      <p:sp>
        <p:nvSpPr>
          <p:cNvPr id="3450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D3548C89-9C6A-4620-AC2C-1A2D8FF4FCF8}" type="slidenum">
              <a:rPr lang="en-US" altLang="en-US">
                <a:latin typeface="Verdana" panose="020B0604030504040204" pitchFamily="34" charset="0"/>
              </a:rPr>
              <a:pPr algn="r" eaLnBrk="1" hangingPunct="1">
                <a:spcBef>
                  <a:spcPct val="0"/>
                </a:spcBef>
              </a:pPr>
              <a:t>9</a:t>
            </a:fld>
            <a:endParaRPr lang="en-US" altLang="en-US">
              <a:latin typeface="Verdana" panose="020B0604030504040204" pitchFamily="34" charset="0"/>
            </a:endParaRPr>
          </a:p>
        </p:txBody>
      </p:sp>
    </p:spTree>
    <p:extLst>
      <p:ext uri="{BB962C8B-B14F-4D97-AF65-F5344CB8AC3E}">
        <p14:creationId xmlns:p14="http://schemas.microsoft.com/office/powerpoint/2010/main" val="4007611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4"/>
          <p:cNvSpPr>
            <a:spLocks noGrp="1" noChangeArrowheads="1"/>
          </p:cNvSpPr>
          <p:nvPr>
            <p:ph type="ctrTitle"/>
          </p:nvPr>
        </p:nvSpPr>
        <p:spPr/>
        <p:txBody>
          <a:bodyPr/>
          <a:lstStyle/>
          <a:p>
            <a:r>
              <a:rPr lang="en-US" altLang="en-US" smtClean="0"/>
              <a:t>Business Income</a:t>
            </a:r>
            <a:br>
              <a:rPr lang="en-US" altLang="en-US" smtClean="0"/>
            </a:br>
            <a:r>
              <a:rPr lang="en-US" altLang="en-US" smtClean="0"/>
              <a:t>Schedule C</a:t>
            </a:r>
          </a:p>
        </p:txBody>
      </p:sp>
      <p:sp>
        <p:nvSpPr>
          <p:cNvPr id="325635" name="Rectangle 5"/>
          <p:cNvSpPr>
            <a:spLocks noGrp="1" noChangeArrowheads="1"/>
          </p:cNvSpPr>
          <p:nvPr>
            <p:ph type="subTitle" idx="1"/>
          </p:nvPr>
        </p:nvSpPr>
        <p:spPr/>
        <p:txBody>
          <a:bodyPr/>
          <a:lstStyle/>
          <a:p>
            <a:r>
              <a:rPr lang="en-US" altLang="en-US" dirty="0" smtClean="0"/>
              <a:t>Pub 4012, Tab D</a:t>
            </a:r>
          </a:p>
          <a:p>
            <a:r>
              <a:rPr lang="en-US" altLang="en-US" smtClean="0"/>
              <a:t>(Federal 1040-Line </a:t>
            </a:r>
            <a:r>
              <a:rPr lang="en-US" altLang="en-US" dirty="0" smtClean="0"/>
              <a:t>12)</a:t>
            </a:r>
          </a:p>
          <a:p>
            <a:r>
              <a:rPr lang="en-US" altLang="en-US" dirty="0" smtClean="0"/>
              <a:t>(NJ 1040-Line 17)</a:t>
            </a:r>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297859057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9600" y="1600200"/>
            <a:ext cx="7924800" cy="4267200"/>
          </a:xfrm>
          <a:prstGeom prst="rect">
            <a:avLst/>
          </a:prstGeom>
          <a:noFill/>
          <a:ln w="9525">
            <a:noFill/>
            <a:miter lim="800000"/>
            <a:headEnd/>
            <a:tailEnd/>
          </a:ln>
        </p:spPr>
      </p:pic>
      <p:sp>
        <p:nvSpPr>
          <p:cNvPr id="346115" name="Title 1"/>
          <p:cNvSpPr>
            <a:spLocks noGrp="1"/>
          </p:cNvSpPr>
          <p:nvPr>
            <p:ph type="title"/>
          </p:nvPr>
        </p:nvSpPr>
        <p:spPr/>
        <p:txBody>
          <a:bodyPr/>
          <a:lstStyle/>
          <a:p>
            <a:r>
              <a:rPr lang="en-US" altLang="en-US" smtClean="0"/>
              <a:t>TW Schedule C Page 1 - Net Profit</a:t>
            </a:r>
            <a:endParaRPr lang="en-US" altLang="en-US" sz="2800" smtClean="0"/>
          </a:p>
        </p:txBody>
      </p:sp>
      <p:sp>
        <p:nvSpPr>
          <p:cNvPr id="10" name="TextBox 9"/>
          <p:cNvSpPr txBox="1"/>
          <p:nvPr/>
        </p:nvSpPr>
        <p:spPr>
          <a:xfrm>
            <a:off x="2971800" y="4419600"/>
            <a:ext cx="3962400" cy="708025"/>
          </a:xfrm>
          <a:prstGeom prst="rect">
            <a:avLst/>
          </a:prstGeom>
          <a:solidFill>
            <a:schemeClr val="accent5">
              <a:lumMod val="75000"/>
            </a:schemeClr>
          </a:solidFill>
          <a:ln>
            <a:solidFill>
              <a:schemeClr val="tx1"/>
            </a:solidFill>
          </a:ln>
        </p:spPr>
        <p:txBody>
          <a:bodyPr>
            <a:spAutoFit/>
          </a:bodyPr>
          <a:lstStyle/>
          <a:p>
            <a:pPr eaLnBrk="1" hangingPunct="1">
              <a:defRPr/>
            </a:pPr>
            <a:r>
              <a:rPr lang="en-US" sz="2000" b="1" dirty="0">
                <a:latin typeface="Arial" charset="0"/>
              </a:rPr>
              <a:t>TW will calculate Net Profit &amp; transfer to 1040 Line 12</a:t>
            </a:r>
          </a:p>
        </p:txBody>
      </p:sp>
      <p:sp>
        <p:nvSpPr>
          <p:cNvPr id="11" name="Oval 4"/>
          <p:cNvSpPr>
            <a:spLocks noChangeArrowheads="1"/>
          </p:cNvSpPr>
          <p:nvPr/>
        </p:nvSpPr>
        <p:spPr bwMode="auto">
          <a:xfrm>
            <a:off x="7924800" y="5257800"/>
            <a:ext cx="762000" cy="609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3" name="TextBox 12"/>
          <p:cNvSpPr txBox="1"/>
          <p:nvPr/>
        </p:nvSpPr>
        <p:spPr>
          <a:xfrm>
            <a:off x="838200" y="6019800"/>
            <a:ext cx="4881563" cy="461963"/>
          </a:xfrm>
          <a:prstGeom prst="rect">
            <a:avLst/>
          </a:prstGeom>
          <a:solidFill>
            <a:schemeClr val="accent5">
              <a:lumMod val="75000"/>
            </a:schemeClr>
          </a:solidFill>
        </p:spPr>
        <p:txBody>
          <a:bodyPr wrap="none">
            <a:spAutoFit/>
          </a:bodyPr>
          <a:lstStyle/>
          <a:p>
            <a:pPr eaLnBrk="1" hangingPunct="1">
              <a:defRPr/>
            </a:pPr>
            <a:r>
              <a:rPr lang="en-US" sz="2400" b="1" dirty="0">
                <a:latin typeface="Arial" charset="0"/>
              </a:rPr>
              <a:t>NOTE</a:t>
            </a:r>
            <a:r>
              <a:rPr lang="en-US" sz="2400" b="1" dirty="0" smtClean="0">
                <a:latin typeface="Arial" charset="0"/>
              </a:rPr>
              <a:t>: Out </a:t>
            </a:r>
            <a:r>
              <a:rPr lang="en-US" sz="2400" b="1" dirty="0">
                <a:latin typeface="Arial" charset="0"/>
              </a:rPr>
              <a:t>of Scope if Net Loss</a:t>
            </a:r>
          </a:p>
        </p:txBody>
      </p:sp>
      <p:pic>
        <p:nvPicPr>
          <p:cNvPr id="16" name="Picture 15"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14" name="Line 4"/>
          <p:cNvSpPr>
            <a:spLocks noChangeShapeType="1"/>
          </p:cNvSpPr>
          <p:nvPr/>
        </p:nvSpPr>
        <p:spPr bwMode="auto">
          <a:xfrm>
            <a:off x="6934200" y="5181600"/>
            <a:ext cx="990600" cy="3810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10</a:t>
            </a:fld>
            <a:endParaRPr lang="en-US"/>
          </a:p>
        </p:txBody>
      </p:sp>
    </p:spTree>
    <p:extLst>
      <p:ext uri="{BB962C8B-B14F-4D97-AF65-F5344CB8AC3E}">
        <p14:creationId xmlns:p14="http://schemas.microsoft.com/office/powerpoint/2010/main" val="380457958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9600" y="1676400"/>
            <a:ext cx="7772400" cy="4038599"/>
          </a:xfrm>
          <a:prstGeom prst="rect">
            <a:avLst/>
          </a:prstGeom>
          <a:noFill/>
          <a:ln w="9525">
            <a:noFill/>
            <a:miter lim="800000"/>
            <a:headEnd/>
            <a:tailEnd/>
          </a:ln>
        </p:spPr>
      </p:pic>
      <p:sp>
        <p:nvSpPr>
          <p:cNvPr id="348163" name="Title 1"/>
          <p:cNvSpPr>
            <a:spLocks noGrp="1"/>
          </p:cNvSpPr>
          <p:nvPr>
            <p:ph type="title"/>
          </p:nvPr>
        </p:nvSpPr>
        <p:spPr>
          <a:xfrm>
            <a:off x="609600" y="304800"/>
            <a:ext cx="8077200" cy="1143000"/>
          </a:xfrm>
        </p:spPr>
        <p:txBody>
          <a:bodyPr/>
          <a:lstStyle/>
          <a:p>
            <a:r>
              <a:rPr lang="en-US" altLang="en-US" sz="3600" smtClean="0"/>
              <a:t>TW 1040 Line 12 – Business Income</a:t>
            </a:r>
            <a:endParaRPr lang="en-US" altLang="en-US" sz="2800" smtClean="0"/>
          </a:p>
        </p:txBody>
      </p:sp>
      <p:sp>
        <p:nvSpPr>
          <p:cNvPr id="15" name="Oval 4"/>
          <p:cNvSpPr>
            <a:spLocks noChangeArrowheads="1"/>
          </p:cNvSpPr>
          <p:nvPr/>
        </p:nvSpPr>
        <p:spPr bwMode="auto">
          <a:xfrm>
            <a:off x="7848600" y="2209800"/>
            <a:ext cx="6858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4114800" y="1981200"/>
            <a:ext cx="2209800" cy="646113"/>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TW transfers from Schedule C</a:t>
            </a:r>
          </a:p>
        </p:txBody>
      </p:sp>
      <p:sp>
        <p:nvSpPr>
          <p:cNvPr id="25" name="Line 4"/>
          <p:cNvSpPr>
            <a:spLocks noChangeShapeType="1"/>
          </p:cNvSpPr>
          <p:nvPr/>
        </p:nvSpPr>
        <p:spPr bwMode="auto">
          <a:xfrm>
            <a:off x="6324600" y="2286000"/>
            <a:ext cx="1524000" cy="1524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1" name="Picture 10"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30503754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609600" y="228600"/>
            <a:ext cx="8305800" cy="1143000"/>
          </a:xfrm>
        </p:spPr>
        <p:txBody>
          <a:bodyPr/>
          <a:lstStyle/>
          <a:p>
            <a:r>
              <a:rPr lang="en-US" altLang="en-US" smtClean="0"/>
              <a:t>Self-Employment Taxes</a:t>
            </a:r>
            <a:endParaRPr lang="en-US" altLang="en-US" sz="2800" smtClean="0"/>
          </a:p>
        </p:txBody>
      </p:sp>
      <p:sp>
        <p:nvSpPr>
          <p:cNvPr id="335875" name="Rectangle 3"/>
          <p:cNvSpPr>
            <a:spLocks noGrp="1" noChangeArrowheads="1"/>
          </p:cNvSpPr>
          <p:nvPr>
            <p:ph idx="1"/>
          </p:nvPr>
        </p:nvSpPr>
        <p:spPr>
          <a:xfrm>
            <a:off x="685800" y="1524000"/>
            <a:ext cx="8001000" cy="4953000"/>
          </a:xfrm>
        </p:spPr>
        <p:txBody>
          <a:bodyPr>
            <a:normAutofit lnSpcReduction="10000"/>
          </a:bodyPr>
          <a:lstStyle/>
          <a:p>
            <a:pPr>
              <a:lnSpc>
                <a:spcPct val="80000"/>
              </a:lnSpc>
            </a:pPr>
            <a:r>
              <a:rPr lang="en-US" altLang="en-US" sz="2800" dirty="0" smtClean="0"/>
              <a:t>In 2014, Social Security &amp; Medicare tax for persons who worked for themselves is 15.3% (12.4 + 2.9)</a:t>
            </a:r>
          </a:p>
          <a:p>
            <a:pPr lvl="1">
              <a:lnSpc>
                <a:spcPct val="80000"/>
              </a:lnSpc>
            </a:pPr>
            <a:r>
              <a:rPr lang="en-US" altLang="en-US" dirty="0" smtClean="0"/>
              <a:t>Same as amount withheld from employees’ wages</a:t>
            </a:r>
          </a:p>
          <a:p>
            <a:pPr>
              <a:lnSpc>
                <a:spcPct val="80000"/>
              </a:lnSpc>
            </a:pPr>
            <a:r>
              <a:rPr lang="en-US" altLang="en-US" sz="2800" dirty="0" smtClean="0"/>
              <a:t>Must have net income from self-employment over $400 to owe self-employment taxes </a:t>
            </a:r>
          </a:p>
          <a:p>
            <a:pPr>
              <a:lnSpc>
                <a:spcPct val="80000"/>
              </a:lnSpc>
            </a:pPr>
            <a:r>
              <a:rPr lang="en-US" altLang="en-US" sz="2800" dirty="0" smtClean="0"/>
              <a:t>Entry on line 1 of Schedule C will cause TW to:</a:t>
            </a:r>
          </a:p>
          <a:p>
            <a:pPr lvl="1">
              <a:lnSpc>
                <a:spcPct val="80000"/>
              </a:lnSpc>
            </a:pPr>
            <a:r>
              <a:rPr lang="en-US" altLang="en-US" dirty="0" smtClean="0"/>
              <a:t>Calculate Self-Employment Tax (Medicare &amp; Social Security) on Schedule SE &amp; transfer result to 1040 Line 57</a:t>
            </a:r>
          </a:p>
          <a:p>
            <a:pPr lvl="1">
              <a:lnSpc>
                <a:spcPct val="80000"/>
              </a:lnSpc>
            </a:pPr>
            <a:r>
              <a:rPr lang="en-US" altLang="en-US" dirty="0" smtClean="0"/>
              <a:t>Record Adjustment to Income for ½ of Self-Employment Tax on 1040 Line 27</a:t>
            </a:r>
          </a:p>
          <a:p>
            <a:pPr lvl="1">
              <a:lnSpc>
                <a:spcPct val="80000"/>
              </a:lnSpc>
            </a:pPr>
            <a:r>
              <a:rPr lang="en-US" altLang="en-US" dirty="0" smtClean="0"/>
              <a:t>TW computes all automatically</a:t>
            </a:r>
            <a:endParaRPr lang="en-US" altLang="en-US" sz="2400" dirty="0" smtClean="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31179394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609600" y="1600200"/>
            <a:ext cx="8001000" cy="3962399"/>
          </a:xfrm>
          <a:prstGeom prst="rect">
            <a:avLst/>
          </a:prstGeom>
          <a:noFill/>
          <a:ln w="9525">
            <a:noFill/>
            <a:miter lim="800000"/>
            <a:headEnd/>
            <a:tailEnd/>
          </a:ln>
        </p:spPr>
      </p:pic>
      <p:sp>
        <p:nvSpPr>
          <p:cNvPr id="348163" name="Title 1"/>
          <p:cNvSpPr>
            <a:spLocks noGrp="1"/>
          </p:cNvSpPr>
          <p:nvPr>
            <p:ph type="title"/>
          </p:nvPr>
        </p:nvSpPr>
        <p:spPr>
          <a:xfrm>
            <a:off x="609600" y="304800"/>
            <a:ext cx="8077200" cy="1143000"/>
          </a:xfrm>
        </p:spPr>
        <p:txBody>
          <a:bodyPr/>
          <a:lstStyle/>
          <a:p>
            <a:r>
              <a:rPr lang="en-US" altLang="en-US" sz="3600" dirty="0" smtClean="0"/>
              <a:t>TW 1040 Line 57 – Self-Employment Tax</a:t>
            </a:r>
            <a:endParaRPr lang="en-US" altLang="en-US" sz="2800" dirty="0" smtClean="0"/>
          </a:p>
        </p:txBody>
      </p:sp>
      <p:sp>
        <p:nvSpPr>
          <p:cNvPr id="15" name="Oval 4"/>
          <p:cNvSpPr>
            <a:spLocks noChangeArrowheads="1"/>
          </p:cNvSpPr>
          <p:nvPr/>
        </p:nvSpPr>
        <p:spPr bwMode="auto">
          <a:xfrm>
            <a:off x="8077200" y="2667000"/>
            <a:ext cx="533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4648200" y="2286000"/>
            <a:ext cx="2209800" cy="369332"/>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TW </a:t>
            </a:r>
            <a:r>
              <a:rPr lang="en-US" b="1" dirty="0" smtClean="0">
                <a:latin typeface="Arial" charset="0"/>
                <a:cs typeface="Arial" charset="0"/>
              </a:rPr>
              <a:t>calculates</a:t>
            </a:r>
            <a:endParaRPr lang="en-US" b="1" dirty="0">
              <a:latin typeface="Arial" charset="0"/>
              <a:cs typeface="Arial" charset="0"/>
            </a:endParaRPr>
          </a:p>
        </p:txBody>
      </p:sp>
      <p:sp>
        <p:nvSpPr>
          <p:cNvPr id="25" name="Line 4"/>
          <p:cNvSpPr>
            <a:spLocks noChangeShapeType="1"/>
          </p:cNvSpPr>
          <p:nvPr/>
        </p:nvSpPr>
        <p:spPr bwMode="auto">
          <a:xfrm>
            <a:off x="6934200" y="2514600"/>
            <a:ext cx="1143000" cy="3048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1" name="Picture 10"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23335635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609601" y="1600200"/>
            <a:ext cx="7924800" cy="4191000"/>
          </a:xfrm>
          <a:prstGeom prst="rect">
            <a:avLst/>
          </a:prstGeom>
          <a:noFill/>
          <a:ln w="9525">
            <a:noFill/>
            <a:miter lim="800000"/>
            <a:headEnd/>
            <a:tailEnd/>
          </a:ln>
        </p:spPr>
      </p:pic>
      <p:sp>
        <p:nvSpPr>
          <p:cNvPr id="348163" name="Title 1"/>
          <p:cNvSpPr>
            <a:spLocks noGrp="1"/>
          </p:cNvSpPr>
          <p:nvPr>
            <p:ph type="title"/>
          </p:nvPr>
        </p:nvSpPr>
        <p:spPr>
          <a:xfrm>
            <a:off x="609600" y="304800"/>
            <a:ext cx="8077200" cy="1143000"/>
          </a:xfrm>
        </p:spPr>
        <p:txBody>
          <a:bodyPr>
            <a:normAutofit fontScale="90000"/>
          </a:bodyPr>
          <a:lstStyle/>
          <a:p>
            <a:r>
              <a:rPr lang="en-US" altLang="en-US" sz="3600" dirty="0" smtClean="0"/>
              <a:t>TW 1040 Line 27 – Deductible Part of Self-Employment Tax</a:t>
            </a:r>
            <a:endParaRPr lang="en-US" altLang="en-US" sz="2800" dirty="0" smtClean="0"/>
          </a:p>
        </p:txBody>
      </p:sp>
      <p:sp>
        <p:nvSpPr>
          <p:cNvPr id="15" name="Oval 4"/>
          <p:cNvSpPr>
            <a:spLocks noChangeArrowheads="1"/>
          </p:cNvSpPr>
          <p:nvPr/>
        </p:nvSpPr>
        <p:spPr bwMode="auto">
          <a:xfrm>
            <a:off x="7924800" y="4191000"/>
            <a:ext cx="6858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0" name="TextBox 19"/>
          <p:cNvSpPr txBox="1"/>
          <p:nvPr/>
        </p:nvSpPr>
        <p:spPr>
          <a:xfrm>
            <a:off x="4724400" y="4038600"/>
            <a:ext cx="2209800" cy="369332"/>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TW </a:t>
            </a:r>
            <a:r>
              <a:rPr lang="en-US" b="1" dirty="0" smtClean="0">
                <a:latin typeface="Arial" charset="0"/>
                <a:cs typeface="Arial" charset="0"/>
              </a:rPr>
              <a:t>calculates</a:t>
            </a:r>
            <a:endParaRPr lang="en-US" b="1" dirty="0">
              <a:latin typeface="Arial" charset="0"/>
              <a:cs typeface="Arial" charset="0"/>
            </a:endParaRPr>
          </a:p>
        </p:txBody>
      </p:sp>
      <p:sp>
        <p:nvSpPr>
          <p:cNvPr id="25" name="Line 4"/>
          <p:cNvSpPr>
            <a:spLocks noChangeShapeType="1"/>
          </p:cNvSpPr>
          <p:nvPr/>
        </p:nvSpPr>
        <p:spPr bwMode="auto">
          <a:xfrm>
            <a:off x="6934200" y="4343400"/>
            <a:ext cx="990600" cy="762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11" name="Picture 10"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14</a:t>
            </a:fld>
            <a:endParaRPr lang="en-US"/>
          </a:p>
        </p:txBody>
      </p:sp>
    </p:spTree>
    <p:extLst>
      <p:ext uri="{BB962C8B-B14F-4D97-AF65-F5344CB8AC3E}">
        <p14:creationId xmlns:p14="http://schemas.microsoft.com/office/powerpoint/2010/main" val="70733423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ltLang="en-US" smtClean="0"/>
              <a:t>Schedule C - TW Tips</a:t>
            </a:r>
          </a:p>
        </p:txBody>
      </p:sp>
      <p:sp>
        <p:nvSpPr>
          <p:cNvPr id="350211" name="Rectangle 3"/>
          <p:cNvSpPr>
            <a:spLocks noGrp="1" noChangeArrowheads="1"/>
          </p:cNvSpPr>
          <p:nvPr>
            <p:ph idx="1"/>
          </p:nvPr>
        </p:nvSpPr>
        <p:spPr>
          <a:xfrm>
            <a:off x="609600" y="1524000"/>
            <a:ext cx="8153400" cy="4953000"/>
          </a:xfrm>
        </p:spPr>
        <p:txBody>
          <a:bodyPr>
            <a:normAutofit fontScale="92500" lnSpcReduction="10000"/>
          </a:bodyPr>
          <a:lstStyle/>
          <a:p>
            <a:pPr>
              <a:lnSpc>
                <a:spcPct val="90000"/>
              </a:lnSpc>
            </a:pPr>
            <a:r>
              <a:rPr lang="en-US" altLang="en-US" sz="2600" dirty="0" smtClean="0"/>
              <a:t>“Business Code” field</a:t>
            </a:r>
          </a:p>
          <a:p>
            <a:pPr lvl="1">
              <a:lnSpc>
                <a:spcPct val="90000"/>
              </a:lnSpc>
            </a:pPr>
            <a:r>
              <a:rPr lang="en-US" altLang="en-US" sz="2200" dirty="0" smtClean="0"/>
              <a:t>Use TaxPrep4Free.org Preparer page link to codes and search using Ctrl-F.</a:t>
            </a:r>
          </a:p>
          <a:p>
            <a:pPr>
              <a:lnSpc>
                <a:spcPct val="90000"/>
              </a:lnSpc>
            </a:pPr>
            <a:r>
              <a:rPr lang="en-US" altLang="en-US" sz="2600" dirty="0" smtClean="0"/>
              <a:t>Employer ID Number (EIN)</a:t>
            </a:r>
          </a:p>
          <a:p>
            <a:pPr lvl="1">
              <a:lnSpc>
                <a:spcPct val="90000"/>
              </a:lnSpc>
            </a:pPr>
            <a:r>
              <a:rPr lang="en-US" altLang="en-US" sz="2200" dirty="0" smtClean="0"/>
              <a:t>If Taxpayer does not have an EIN, leave space blank; </a:t>
            </a:r>
            <a:r>
              <a:rPr lang="en-US" altLang="en-US" sz="2200" u="sng" dirty="0" smtClean="0"/>
              <a:t>do not enter SS #</a:t>
            </a:r>
            <a:endParaRPr lang="en-US" altLang="en-US" sz="2200" dirty="0" smtClean="0"/>
          </a:p>
          <a:p>
            <a:pPr>
              <a:lnSpc>
                <a:spcPct val="90000"/>
              </a:lnSpc>
            </a:pPr>
            <a:r>
              <a:rPr lang="en-US" altLang="en-US" sz="2600" dirty="0" smtClean="0"/>
              <a:t>If taxpayer has no 1099-MISC for nonemployee compensation, enter business income on scratch pad linked to Part I Line 1 to document the income source.</a:t>
            </a:r>
          </a:p>
          <a:p>
            <a:pPr>
              <a:lnSpc>
                <a:spcPct val="90000"/>
              </a:lnSpc>
            </a:pPr>
            <a:r>
              <a:rPr lang="en-US" altLang="en-US" sz="2600" dirty="0" smtClean="0"/>
              <a:t>If Taxpayer has 1099-Misc, link from </a:t>
            </a:r>
            <a:r>
              <a:rPr lang="en-US" altLang="en-US" sz="2600" dirty="0" err="1" smtClean="0"/>
              <a:t>Sch</a:t>
            </a:r>
            <a:r>
              <a:rPr lang="en-US" altLang="en-US" sz="2600" dirty="0" smtClean="0"/>
              <a:t> C Line 1 Gross Receipts to 1099-Misc. </a:t>
            </a:r>
          </a:p>
          <a:p>
            <a:pPr>
              <a:lnSpc>
                <a:spcPct val="90000"/>
              </a:lnSpc>
            </a:pPr>
            <a:r>
              <a:rPr lang="en-US" altLang="en-US" sz="2600" dirty="0" smtClean="0"/>
              <a:t> If claiming business mileage at standard rate, answer questions in Part IV about auto.  TW transfers mileage expenses to Part II Line 9</a:t>
            </a:r>
          </a:p>
          <a:p>
            <a:pPr>
              <a:lnSpc>
                <a:spcPct val="90000"/>
              </a:lnSpc>
            </a:pPr>
            <a:r>
              <a:rPr lang="en-US" altLang="en-US" sz="2600" dirty="0" smtClean="0"/>
              <a:t>List other business expenses on appropriate lines </a:t>
            </a:r>
          </a:p>
          <a:p>
            <a:pPr lvl="1">
              <a:lnSpc>
                <a:spcPct val="90000"/>
              </a:lnSpc>
              <a:buClr>
                <a:schemeClr val="folHlink"/>
              </a:buClr>
              <a:buSzPct val="90000"/>
            </a:pPr>
            <a:r>
              <a:rPr lang="en-US" altLang="en-US" sz="2200" dirty="0" smtClean="0"/>
              <a:t>OK to use Part 5 to enter expenses except for mileage</a:t>
            </a:r>
            <a:endParaRPr lang="en-US" altLang="en-US" sz="2400" dirty="0" smtClean="0"/>
          </a:p>
        </p:txBody>
      </p:sp>
      <p:pic>
        <p:nvPicPr>
          <p:cNvPr id="7" name="Picture 6" descr="NJ TaxWise" title="NJ TaxWi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409187474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NJ Bus 1 &amp; NJ Bus 2 Forms</a:t>
            </a:r>
            <a:endParaRPr lang="en-US" dirty="0"/>
          </a:p>
        </p:txBody>
      </p:sp>
      <p:sp>
        <p:nvSpPr>
          <p:cNvPr id="3" name="Content Placeholder 2"/>
          <p:cNvSpPr>
            <a:spLocks noGrp="1"/>
          </p:cNvSpPr>
          <p:nvPr>
            <p:ph idx="1"/>
          </p:nvPr>
        </p:nvSpPr>
        <p:spPr>
          <a:xfrm>
            <a:off x="609600" y="1524000"/>
            <a:ext cx="7772400" cy="4724400"/>
          </a:xfrm>
        </p:spPr>
        <p:txBody>
          <a:bodyPr>
            <a:normAutofit/>
          </a:bodyPr>
          <a:lstStyle/>
          <a:p>
            <a:r>
              <a:rPr lang="en-US" dirty="0" smtClean="0"/>
              <a:t>When Schedule C is completed, NJ BUS 1 &amp; 2 will be created in the NJ </a:t>
            </a:r>
            <a:r>
              <a:rPr lang="en-US" smtClean="0"/>
              <a:t>section of Forms </a:t>
            </a:r>
            <a:r>
              <a:rPr lang="en-US" dirty="0" smtClean="0"/>
              <a:t>Tree </a:t>
            </a:r>
          </a:p>
          <a:p>
            <a:pPr lvl="1"/>
            <a:r>
              <a:rPr lang="en-US" dirty="0" smtClean="0"/>
              <a:t>If within scope for </a:t>
            </a:r>
            <a:r>
              <a:rPr lang="en-US" dirty="0" err="1" smtClean="0"/>
              <a:t>Sch</a:t>
            </a:r>
            <a:r>
              <a:rPr lang="en-US" dirty="0" smtClean="0"/>
              <a:t> C, no action is required on the NJ forms </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smtClean="0"/>
              <a:t>11-09-2015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26238862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normAutofit fontScale="90000"/>
          </a:bodyPr>
          <a:lstStyle/>
          <a:p>
            <a:r>
              <a:rPr lang="en-US" altLang="en-US" smtClean="0"/>
              <a:t>Business Income </a:t>
            </a:r>
            <a:br>
              <a:rPr lang="en-US" altLang="en-US" smtClean="0"/>
            </a:br>
            <a:r>
              <a:rPr lang="en-US" altLang="en-US" smtClean="0"/>
              <a:t>Self Employed - Schedule C</a:t>
            </a:r>
          </a:p>
        </p:txBody>
      </p:sp>
      <p:sp>
        <p:nvSpPr>
          <p:cNvPr id="327684" name="Rectangle 4"/>
          <p:cNvSpPr>
            <a:spLocks noGrp="1" noChangeArrowheads="1"/>
          </p:cNvSpPr>
          <p:nvPr/>
        </p:nvSpPr>
        <p:spPr bwMode="auto">
          <a:xfrm>
            <a:off x="609600" y="1600200"/>
            <a:ext cx="8153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742950" indent="-3429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cs typeface="Arial" panose="020B0604020202020204" pitchFamily="34" charset="0"/>
              </a:rPr>
              <a:t>In business for self as a sole proprietor or independent contractor</a:t>
            </a:r>
          </a:p>
          <a:p>
            <a:pPr eaLnBrk="1" hangingPunct="1"/>
            <a:r>
              <a:rPr lang="en-US" altLang="en-US" dirty="0">
                <a:cs typeface="Arial" panose="020B0604020202020204" pitchFamily="34" charset="0"/>
              </a:rPr>
              <a:t>Trade or business carried on with expectation of making a profit</a:t>
            </a:r>
          </a:p>
          <a:p>
            <a:pPr lvl="2" eaLnBrk="1" hangingPunct="1">
              <a:buSzPct val="90000"/>
            </a:pPr>
            <a:r>
              <a:rPr lang="en-US" altLang="en-US" dirty="0">
                <a:cs typeface="Arial" panose="020B0604020202020204" pitchFamily="34" charset="0"/>
              </a:rPr>
              <a:t>Must report sales, expenses &amp; net profit on Schedule C</a:t>
            </a:r>
          </a:p>
          <a:p>
            <a:pPr lvl="2" eaLnBrk="1" hangingPunct="1">
              <a:buSzPct val="90000"/>
            </a:pPr>
            <a:r>
              <a:rPr lang="en-US" altLang="en-US" dirty="0" smtClean="0">
                <a:cs typeface="Arial" panose="020B0604020202020204" pitchFamily="34" charset="0"/>
              </a:rPr>
              <a:t>Loss - OUT OF SCOPE  </a:t>
            </a:r>
            <a:endParaRPr lang="en-US" altLang="en-US" b="1" dirty="0">
              <a:solidFill>
                <a:srgbClr val="FF3300"/>
              </a:solidFill>
              <a:cs typeface="Arial" panose="020B0604020202020204" pitchFamily="34" charset="0"/>
            </a:endParaRPr>
          </a:p>
          <a:p>
            <a:pPr eaLnBrk="1" hangingPunct="1"/>
            <a:r>
              <a:rPr lang="en-US" altLang="en-US" dirty="0">
                <a:cs typeface="Arial" panose="020B0604020202020204" pitchFamily="34" charset="0"/>
              </a:rPr>
              <a:t>A self-employed person performs a service &amp; controls at least one </a:t>
            </a:r>
            <a:r>
              <a:rPr lang="en-US" altLang="en-US" dirty="0" smtClean="0">
                <a:cs typeface="Arial" panose="020B0604020202020204" pitchFamily="34" charset="0"/>
              </a:rPr>
              <a:t>of the </a:t>
            </a:r>
            <a:r>
              <a:rPr lang="en-US" altLang="en-US" dirty="0">
                <a:cs typeface="Arial" panose="020B0604020202020204" pitchFamily="34" charset="0"/>
              </a:rPr>
              <a:t>following:</a:t>
            </a:r>
          </a:p>
          <a:p>
            <a:pPr eaLnBrk="1" hangingPunct="1">
              <a:buFont typeface="Wingdings" panose="05000000000000000000" pitchFamily="2" charset="2"/>
              <a:buNone/>
            </a:pPr>
            <a:r>
              <a:rPr lang="en-US" altLang="en-US" dirty="0">
                <a:cs typeface="Arial" panose="020B0604020202020204" pitchFamily="34" charset="0"/>
              </a:rPr>
              <a:t>	Who, What, Where, When &amp; How</a:t>
            </a:r>
          </a:p>
        </p:txBody>
      </p:sp>
      <p:pic>
        <p:nvPicPr>
          <p:cNvPr id="5" name="Picture 2" descr="http://www.speedysigns.com/images/decals/400c/Speedy/SHAPES/NOSYMB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4191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37745640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US" altLang="en-US" smtClean="0"/>
              <a:t>Definitions Related to Schedule C</a:t>
            </a:r>
          </a:p>
        </p:txBody>
      </p:sp>
      <p:sp>
        <p:nvSpPr>
          <p:cNvPr id="7" name="Content Placeholder 6"/>
          <p:cNvSpPr>
            <a:spLocks noGrp="1" noChangeArrowheads="1"/>
          </p:cNvSpPr>
          <p:nvPr>
            <p:ph idx="1"/>
          </p:nvPr>
        </p:nvSpPr>
        <p:spPr>
          <a:extLst/>
        </p:spPr>
        <p:txBody>
          <a:bodyPr>
            <a:normAutofit fontScale="92500" lnSpcReduction="20000"/>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9pPr>
          </a:lstStyle>
          <a:p>
            <a:pPr eaLnBrk="1" hangingPunct="1">
              <a:defRPr/>
            </a:pPr>
            <a:r>
              <a:rPr lang="en-US" u="sng" dirty="0" smtClean="0"/>
              <a:t>Business: </a:t>
            </a:r>
            <a:r>
              <a:rPr lang="en-US" dirty="0" smtClean="0"/>
              <a:t>Continuous &amp; regular activity with income as primary purpose</a:t>
            </a:r>
          </a:p>
          <a:p>
            <a:pPr eaLnBrk="1" hangingPunct="1">
              <a:defRPr/>
            </a:pPr>
            <a:r>
              <a:rPr lang="en-US" u="sng" dirty="0" smtClean="0"/>
              <a:t>Employee: </a:t>
            </a:r>
            <a:r>
              <a:rPr lang="en-US" dirty="0" smtClean="0"/>
              <a:t>Employer controls when, where, &amp; how the employee works</a:t>
            </a:r>
          </a:p>
          <a:p>
            <a:pPr eaLnBrk="1" hangingPunct="1">
              <a:defRPr/>
            </a:pPr>
            <a:r>
              <a:rPr lang="en-US" u="sng" dirty="0" smtClean="0"/>
              <a:t>Independent Contractor: </a:t>
            </a:r>
            <a:r>
              <a:rPr lang="en-US" dirty="0" smtClean="0"/>
              <a:t>Performs services for others</a:t>
            </a:r>
          </a:p>
          <a:p>
            <a:pPr lvl="1" eaLnBrk="1" hangingPunct="1">
              <a:defRPr/>
            </a:pPr>
            <a:r>
              <a:rPr lang="en-US" dirty="0" smtClean="0"/>
              <a:t>Self-Employed for Tax Purposes</a:t>
            </a:r>
          </a:p>
          <a:p>
            <a:pPr eaLnBrk="1" hangingPunct="1">
              <a:defRPr/>
            </a:pPr>
            <a:endParaRPr lang="en-US" dirty="0" smtClean="0"/>
          </a:p>
          <a:p>
            <a:pPr marL="0" indent="0" eaLnBrk="1" hangingPunct="1">
              <a:buFont typeface="Wingdings" panose="05000000000000000000" pitchFamily="2" charset="2"/>
              <a:buNone/>
              <a:defRPr/>
            </a:pPr>
            <a:r>
              <a:rPr lang="en-US" b="1" dirty="0" smtClean="0"/>
              <a:t>Note: </a:t>
            </a:r>
            <a:r>
              <a:rPr lang="en-US" dirty="0" smtClean="0"/>
              <a:t>Household employees (baby sitters, cleaning help, home health aides, etc) income is taxable to employee – Out Of Scope for Payer</a:t>
            </a:r>
          </a:p>
          <a:p>
            <a:pPr eaLnBrk="1" hangingPunct="1">
              <a:defRPr/>
            </a:pPr>
            <a:endParaRPr lang="en-US" dirty="0" smtClean="0"/>
          </a:p>
        </p:txBody>
      </p:sp>
      <p:pic>
        <p:nvPicPr>
          <p:cNvPr id="329732" name="Picture 2" descr="http://www.speedysigns.com/images/decals/400c/Speedy/SHAPES/NOSYMB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56388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517863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normAutofit fontScale="90000"/>
          </a:bodyPr>
          <a:lstStyle/>
          <a:p>
            <a:r>
              <a:rPr lang="en-US" altLang="en-US" dirty="0" smtClean="0"/>
              <a:t>Requirements for Business Income to be In Scope</a:t>
            </a:r>
          </a:p>
        </p:txBody>
      </p:sp>
      <p:sp>
        <p:nvSpPr>
          <p:cNvPr id="7" name="Content Placeholder 6"/>
          <p:cNvSpPr>
            <a:spLocks noGrp="1" noChangeArrowheads="1"/>
          </p:cNvSpPr>
          <p:nvPr>
            <p:ph idx="1"/>
          </p:nvPr>
        </p:nvSpPr>
        <p:spPr>
          <a:extLst/>
        </p:spPr>
        <p:txBody>
          <a:bodyPr>
            <a:normAutofit fontScale="85000" lnSpcReduction="20000"/>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2"/>
              <a:buChar char="§"/>
              <a:defRPr sz="2000">
                <a:solidFill>
                  <a:schemeClr val="tx1"/>
                </a:solidFill>
                <a:latin typeface="+mn-lt"/>
                <a:ea typeface="+mn-ea"/>
              </a:defRPr>
            </a:lvl9pPr>
          </a:lstStyle>
          <a:p>
            <a:pPr eaLnBrk="1" hangingPunct="1">
              <a:defRPr/>
            </a:pPr>
            <a:r>
              <a:rPr lang="en-US" dirty="0" smtClean="0"/>
              <a:t>Business expenses of $10,000 or less</a:t>
            </a:r>
          </a:p>
          <a:p>
            <a:pPr eaLnBrk="1" hangingPunct="1">
              <a:defRPr/>
            </a:pPr>
            <a:r>
              <a:rPr lang="en-US" dirty="0" smtClean="0"/>
              <a:t>Cash method of accounting (not accrual)</a:t>
            </a:r>
          </a:p>
          <a:p>
            <a:pPr eaLnBrk="1" hangingPunct="1">
              <a:defRPr/>
            </a:pPr>
            <a:r>
              <a:rPr lang="en-US" dirty="0" smtClean="0"/>
              <a:t>No inventory</a:t>
            </a:r>
          </a:p>
          <a:p>
            <a:pPr eaLnBrk="1" hangingPunct="1">
              <a:defRPr/>
            </a:pPr>
            <a:r>
              <a:rPr lang="en-US" dirty="0" smtClean="0"/>
              <a:t>No net loss from business</a:t>
            </a:r>
          </a:p>
          <a:p>
            <a:pPr eaLnBrk="1" hangingPunct="1">
              <a:defRPr/>
            </a:pPr>
            <a:r>
              <a:rPr lang="en-US" dirty="0" smtClean="0"/>
              <a:t>Only one sole proprietor business</a:t>
            </a:r>
          </a:p>
          <a:p>
            <a:pPr eaLnBrk="1" hangingPunct="1">
              <a:defRPr/>
            </a:pPr>
            <a:r>
              <a:rPr lang="en-US" dirty="0" smtClean="0"/>
              <a:t>No employees</a:t>
            </a:r>
          </a:p>
          <a:p>
            <a:pPr eaLnBrk="1" hangingPunct="1">
              <a:defRPr/>
            </a:pPr>
            <a:r>
              <a:rPr lang="en-US" dirty="0" smtClean="0"/>
              <a:t>No Depreciation/Amortization</a:t>
            </a:r>
          </a:p>
          <a:p>
            <a:pPr eaLnBrk="1" hangingPunct="1">
              <a:defRPr/>
            </a:pPr>
            <a:r>
              <a:rPr lang="en-US" dirty="0" smtClean="0"/>
              <a:t>No deduction for business use of home (Home Office). This includes the “simplified option for home office deduction”</a:t>
            </a:r>
          </a:p>
          <a:p>
            <a:pPr eaLnBrk="1" hangingPunct="1">
              <a:defRPr/>
            </a:pPr>
            <a:r>
              <a:rPr lang="en-US" dirty="0" smtClean="0"/>
              <a:t>No prior year disallowed passive activity loss</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33787358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r>
              <a:rPr lang="en-US" altLang="en-US" sz="3800" smtClean="0"/>
              <a:t>Allowable Business Expenses</a:t>
            </a:r>
            <a:endParaRPr lang="en-US" altLang="en-US" sz="2400" smtClean="0"/>
          </a:p>
        </p:txBody>
      </p:sp>
      <p:sp>
        <p:nvSpPr>
          <p:cNvPr id="333827" name="Rectangle 3"/>
          <p:cNvSpPr>
            <a:spLocks noGrp="1" noChangeArrowheads="1"/>
          </p:cNvSpPr>
          <p:nvPr>
            <p:ph sz="half" idx="1"/>
          </p:nvPr>
        </p:nvSpPr>
        <p:spPr>
          <a:xfrm>
            <a:off x="609600" y="1447800"/>
            <a:ext cx="4038600" cy="5105400"/>
          </a:xfrm>
        </p:spPr>
        <p:txBody>
          <a:bodyPr/>
          <a:lstStyle/>
          <a:p>
            <a:r>
              <a:rPr lang="en-US" altLang="en-US" dirty="0" smtClean="0"/>
              <a:t>Advertising</a:t>
            </a:r>
          </a:p>
          <a:p>
            <a:r>
              <a:rPr lang="en-US" altLang="en-US" dirty="0" smtClean="0"/>
              <a:t>Vehicle expenses</a:t>
            </a:r>
          </a:p>
          <a:p>
            <a:pPr lvl="1"/>
            <a:r>
              <a:rPr lang="en-US" altLang="en-US" dirty="0" smtClean="0"/>
              <a:t>Standard </a:t>
            </a:r>
            <a:r>
              <a:rPr lang="en-US" altLang="en-US" dirty="0"/>
              <a:t>m</a:t>
            </a:r>
            <a:r>
              <a:rPr lang="en-US" altLang="en-US" dirty="0" smtClean="0"/>
              <a:t>ileage only</a:t>
            </a:r>
            <a:endParaRPr lang="en-US" altLang="en-US" sz="2000" dirty="0" smtClean="0"/>
          </a:p>
          <a:p>
            <a:r>
              <a:rPr lang="en-US" altLang="en-US" dirty="0" smtClean="0"/>
              <a:t>Commissions</a:t>
            </a:r>
          </a:p>
          <a:p>
            <a:r>
              <a:rPr lang="en-US" altLang="en-US" dirty="0" smtClean="0"/>
              <a:t>Insurance</a:t>
            </a:r>
          </a:p>
          <a:p>
            <a:r>
              <a:rPr lang="en-US" altLang="en-US" dirty="0" smtClean="0"/>
              <a:t>Interest</a:t>
            </a:r>
          </a:p>
          <a:p>
            <a:r>
              <a:rPr lang="en-US" altLang="en-US" dirty="0" smtClean="0"/>
              <a:t>Office &amp; rent expense</a:t>
            </a:r>
          </a:p>
          <a:p>
            <a:r>
              <a:rPr lang="en-US" altLang="en-US" dirty="0" smtClean="0"/>
              <a:t>Repairs &amp; maintenance</a:t>
            </a:r>
          </a:p>
          <a:p>
            <a:pPr>
              <a:buNone/>
            </a:pPr>
            <a:endParaRPr lang="en-US" altLang="en-US" dirty="0" smtClean="0"/>
          </a:p>
        </p:txBody>
      </p:sp>
      <p:sp>
        <p:nvSpPr>
          <p:cNvPr id="333828" name="Rectangle 4"/>
          <p:cNvSpPr>
            <a:spLocks noGrp="1" noChangeArrowheads="1"/>
          </p:cNvSpPr>
          <p:nvPr>
            <p:ph sz="half" idx="2"/>
          </p:nvPr>
        </p:nvSpPr>
        <p:spPr>
          <a:xfrm>
            <a:off x="4648200" y="1600200"/>
            <a:ext cx="4038600" cy="4724400"/>
          </a:xfrm>
        </p:spPr>
        <p:txBody>
          <a:bodyPr/>
          <a:lstStyle/>
          <a:p>
            <a:r>
              <a:rPr lang="en-US" altLang="en-US" dirty="0" smtClean="0"/>
              <a:t>Supplies</a:t>
            </a:r>
          </a:p>
          <a:p>
            <a:r>
              <a:rPr lang="en-US" altLang="en-US" dirty="0" smtClean="0"/>
              <a:t>Taxes</a:t>
            </a:r>
          </a:p>
          <a:p>
            <a:r>
              <a:rPr lang="en-US" altLang="en-US" dirty="0" smtClean="0"/>
              <a:t>Travel</a:t>
            </a:r>
          </a:p>
          <a:p>
            <a:r>
              <a:rPr lang="en-US" altLang="en-US" dirty="0" smtClean="0"/>
              <a:t>Utilities</a:t>
            </a:r>
          </a:p>
          <a:p>
            <a:r>
              <a:rPr lang="en-US" altLang="en-US" dirty="0" smtClean="0"/>
              <a:t>50% of business meals/entertainment</a:t>
            </a:r>
          </a:p>
          <a:p>
            <a:r>
              <a:rPr lang="en-US" altLang="en-US" dirty="0" smtClean="0"/>
              <a:t>Professional fees</a:t>
            </a:r>
          </a:p>
        </p:txBody>
      </p:sp>
      <p:sp>
        <p:nvSpPr>
          <p:cNvPr id="6" name="TextBox 5" descr="NJ Pub Ref" title="NJ Pub Ref"/>
          <p:cNvSpPr txBox="1"/>
          <p:nvPr/>
        </p:nvSpPr>
        <p:spPr>
          <a:xfrm>
            <a:off x="6583149" y="58579"/>
            <a:ext cx="2185984" cy="246221"/>
          </a:xfrm>
          <a:prstGeom prst="rect">
            <a:avLst/>
          </a:prstGeom>
          <a:noFill/>
        </p:spPr>
        <p:txBody>
          <a:bodyPr wrap="none" tIns="0" bIns="0" rtlCol="0">
            <a:spAutoFit/>
          </a:bodyPr>
          <a:lstStyle/>
          <a:p>
            <a:pPr algn="r"/>
            <a:r>
              <a:rPr lang="en-US" sz="1600" smtClean="0"/>
              <a:t>Pub 4491 Pages D-11</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217224748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l="22941" t="9375" r="2941" b="3125"/>
          <a:stretch>
            <a:fillRect/>
          </a:stretch>
        </p:blipFill>
        <p:spPr bwMode="auto">
          <a:xfrm>
            <a:off x="685800" y="1600200"/>
            <a:ext cx="7848600" cy="4724400"/>
          </a:xfrm>
          <a:prstGeom prst="rect">
            <a:avLst/>
          </a:prstGeom>
          <a:noFill/>
          <a:ln w="9525">
            <a:noFill/>
            <a:miter lim="800000"/>
            <a:headEnd/>
            <a:tailEnd/>
          </a:ln>
        </p:spPr>
      </p:pic>
      <p:sp>
        <p:nvSpPr>
          <p:cNvPr id="337922" name="Rectangle 2"/>
          <p:cNvSpPr>
            <a:spLocks noGrp="1" noChangeArrowheads="1"/>
          </p:cNvSpPr>
          <p:nvPr>
            <p:ph type="title"/>
          </p:nvPr>
        </p:nvSpPr>
        <p:spPr>
          <a:xfrm>
            <a:off x="609600" y="990600"/>
            <a:ext cx="8077200" cy="457200"/>
          </a:xfrm>
        </p:spPr>
        <p:txBody>
          <a:bodyPr>
            <a:normAutofit fontScale="90000"/>
          </a:bodyPr>
          <a:lstStyle/>
          <a:p>
            <a:r>
              <a:rPr lang="en-US" altLang="en-US" dirty="0" smtClean="0"/>
              <a:t>TW Schedule C Page 1</a:t>
            </a:r>
            <a:endParaRPr lang="en-US" altLang="en-US" sz="2400" dirty="0" smtClean="0"/>
          </a:p>
        </p:txBody>
      </p:sp>
      <p:sp>
        <p:nvSpPr>
          <p:cNvPr id="13" name="Oval 4"/>
          <p:cNvSpPr>
            <a:spLocks noChangeArrowheads="1"/>
          </p:cNvSpPr>
          <p:nvPr/>
        </p:nvSpPr>
        <p:spPr bwMode="auto">
          <a:xfrm>
            <a:off x="7848600" y="5867400"/>
            <a:ext cx="838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 name="TextBox 2"/>
          <p:cNvSpPr txBox="1"/>
          <p:nvPr/>
        </p:nvSpPr>
        <p:spPr>
          <a:xfrm>
            <a:off x="4495800" y="4953000"/>
            <a:ext cx="2590800" cy="1200329"/>
          </a:xfrm>
          <a:prstGeom prst="rect">
            <a:avLst/>
          </a:prstGeom>
          <a:solidFill>
            <a:schemeClr val="accent5">
              <a:lumMod val="75000"/>
            </a:schemeClr>
          </a:solidFill>
        </p:spPr>
        <p:txBody>
          <a:bodyPr wrap="square" rtlCol="0">
            <a:spAutoFit/>
          </a:bodyPr>
          <a:lstStyle/>
          <a:p>
            <a:r>
              <a:rPr lang="en-US" b="1" dirty="0" smtClean="0"/>
              <a:t>Must Link to 1099 MISC or scratch pad, or form association will be lost</a:t>
            </a:r>
            <a:endParaRPr lang="en-US" b="1" dirty="0"/>
          </a:p>
        </p:txBody>
      </p:sp>
      <p:pic>
        <p:nvPicPr>
          <p:cNvPr id="10" name="Picture 9"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11" name="TextBox 10" descr="NJ Pub Ref" title="NJ Pub Ref"/>
          <p:cNvSpPr txBox="1"/>
          <p:nvPr/>
        </p:nvSpPr>
        <p:spPr>
          <a:xfrm>
            <a:off x="7118553" y="58579"/>
            <a:ext cx="1650580" cy="246221"/>
          </a:xfrm>
          <a:prstGeom prst="rect">
            <a:avLst/>
          </a:prstGeom>
          <a:noFill/>
        </p:spPr>
        <p:txBody>
          <a:bodyPr wrap="none" tIns="0" bIns="0" rtlCol="0">
            <a:spAutoFit/>
          </a:bodyPr>
          <a:lstStyle/>
          <a:p>
            <a:pPr algn="r"/>
            <a:r>
              <a:rPr lang="en-US" sz="1600" dirty="0" smtClean="0"/>
              <a:t>Pub 4012 Tab D</a:t>
            </a:r>
            <a:endParaRPr lang="en-US" sz="1600" dirty="0"/>
          </a:p>
        </p:txBody>
      </p:sp>
      <p:sp>
        <p:nvSpPr>
          <p:cNvPr id="15" name="Line 4"/>
          <p:cNvSpPr>
            <a:spLocks noChangeShapeType="1"/>
          </p:cNvSpPr>
          <p:nvPr/>
        </p:nvSpPr>
        <p:spPr bwMode="auto">
          <a:xfrm>
            <a:off x="7086600" y="5715000"/>
            <a:ext cx="762000" cy="22860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22251135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09600" y="1524000"/>
            <a:ext cx="8077200" cy="4572000"/>
          </a:xfrm>
          <a:prstGeom prst="rect">
            <a:avLst/>
          </a:prstGeom>
          <a:noFill/>
          <a:ln w="9525">
            <a:noFill/>
            <a:miter lim="800000"/>
            <a:headEnd/>
            <a:tailEnd/>
          </a:ln>
        </p:spPr>
      </p:pic>
      <p:sp>
        <p:nvSpPr>
          <p:cNvPr id="339971" name="Title 1"/>
          <p:cNvSpPr>
            <a:spLocks noGrp="1"/>
          </p:cNvSpPr>
          <p:nvPr>
            <p:ph type="title"/>
          </p:nvPr>
        </p:nvSpPr>
        <p:spPr>
          <a:xfrm>
            <a:off x="609600" y="304800"/>
            <a:ext cx="8229600" cy="1143000"/>
          </a:xfrm>
        </p:spPr>
        <p:txBody>
          <a:bodyPr/>
          <a:lstStyle/>
          <a:p>
            <a:r>
              <a:rPr lang="en-US" altLang="en-US" smtClean="0"/>
              <a:t>TW 1099-MISC for Business Income</a:t>
            </a:r>
          </a:p>
        </p:txBody>
      </p:sp>
      <p:sp>
        <p:nvSpPr>
          <p:cNvPr id="9" name="Oval 4"/>
          <p:cNvSpPr>
            <a:spLocks noChangeArrowheads="1"/>
          </p:cNvSpPr>
          <p:nvPr/>
        </p:nvSpPr>
        <p:spPr bwMode="auto">
          <a:xfrm>
            <a:off x="5334000" y="5715000"/>
            <a:ext cx="914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p:nvPr/>
        </p:nvSpPr>
        <p:spPr>
          <a:xfrm>
            <a:off x="685800" y="6019800"/>
            <a:ext cx="4070350" cy="369888"/>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b="1" dirty="0">
                <a:latin typeface="Arial" charset="0"/>
                <a:cs typeface="Arial" charset="0"/>
              </a:rPr>
              <a:t>TW transfers to Schedule C Income</a:t>
            </a:r>
          </a:p>
        </p:txBody>
      </p:sp>
      <p:pic>
        <p:nvPicPr>
          <p:cNvPr id="13" name="Picture 12"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cxnSp>
        <p:nvCxnSpPr>
          <p:cNvPr id="12" name="Straight Arrow Connector 11"/>
          <p:cNvCxnSpPr>
            <a:stCxn id="10" idx="3"/>
            <a:endCxn id="9" idx="2"/>
          </p:cNvCxnSpPr>
          <p:nvPr/>
        </p:nvCxnSpPr>
        <p:spPr bwMode="auto">
          <a:xfrm flipV="1">
            <a:off x="4756150" y="5943600"/>
            <a:ext cx="577850" cy="261144"/>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
        <p:nvSpPr>
          <p:cNvPr id="14" name="TextBox 13"/>
          <p:cNvSpPr txBox="1"/>
          <p:nvPr/>
        </p:nvSpPr>
        <p:spPr>
          <a:xfrm>
            <a:off x="609600" y="2286000"/>
            <a:ext cx="8327921" cy="923330"/>
          </a:xfrm>
          <a:prstGeom prst="rect">
            <a:avLst/>
          </a:prstGeom>
          <a:solidFill>
            <a:schemeClr val="accent5">
              <a:lumMod val="75000"/>
            </a:schemeClr>
          </a:solidFill>
          <a:ln>
            <a:solidFill>
              <a:srgbClr val="001132"/>
            </a:solidFill>
          </a:ln>
        </p:spPr>
        <p:txBody>
          <a:bodyPr wrap="none" rtlCol="0">
            <a:spAutoFit/>
          </a:bodyPr>
          <a:lstStyle/>
          <a:p>
            <a:r>
              <a:rPr lang="en-US" b="1" dirty="0" smtClean="0"/>
              <a:t>Must link to 1099-MISC from </a:t>
            </a:r>
            <a:r>
              <a:rPr lang="en-US" b="1" dirty="0" err="1" smtClean="0"/>
              <a:t>Sch</a:t>
            </a:r>
            <a:r>
              <a:rPr lang="en-US" b="1" dirty="0" smtClean="0"/>
              <a:t> C Line 1 (do not just add new 1099-MISC </a:t>
            </a:r>
          </a:p>
          <a:p>
            <a:r>
              <a:rPr lang="en-US" b="1" dirty="0" smtClean="0"/>
              <a:t>using Add button); otherwise, TW will not calculate self- employment tax</a:t>
            </a:r>
          </a:p>
          <a:p>
            <a:r>
              <a:rPr lang="en-US" b="1" dirty="0" smtClean="0"/>
              <a:t> and adjustment</a:t>
            </a:r>
          </a:p>
        </p:txBody>
      </p:sp>
    </p:spTree>
    <p:extLst>
      <p:ext uri="{BB962C8B-B14F-4D97-AF65-F5344CB8AC3E}">
        <p14:creationId xmlns:p14="http://schemas.microsoft.com/office/powerpoint/2010/main" val="406726005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609600" y="1600200"/>
            <a:ext cx="7772400" cy="4648200"/>
          </a:xfrm>
          <a:prstGeom prst="rect">
            <a:avLst/>
          </a:prstGeom>
          <a:noFill/>
          <a:ln w="9525">
            <a:noFill/>
            <a:miter lim="800000"/>
            <a:headEnd/>
            <a:tailEnd/>
          </a:ln>
        </p:spPr>
      </p:pic>
      <p:sp>
        <p:nvSpPr>
          <p:cNvPr id="342019" name="Title 1"/>
          <p:cNvSpPr>
            <a:spLocks noGrp="1"/>
          </p:cNvSpPr>
          <p:nvPr>
            <p:ph type="title"/>
          </p:nvPr>
        </p:nvSpPr>
        <p:spPr/>
        <p:txBody>
          <a:bodyPr>
            <a:normAutofit fontScale="90000"/>
          </a:bodyPr>
          <a:lstStyle/>
          <a:p>
            <a:r>
              <a:rPr lang="en-US" altLang="en-US" smtClean="0"/>
              <a:t>TW Schedule C Page 2 Part IV – Mileage Expenses</a:t>
            </a:r>
            <a:endParaRPr lang="en-US" altLang="en-US" sz="2400" dirty="0" smtClean="0"/>
          </a:p>
        </p:txBody>
      </p:sp>
      <p:sp>
        <p:nvSpPr>
          <p:cNvPr id="7" name="Oval 4"/>
          <p:cNvSpPr>
            <a:spLocks noChangeArrowheads="1"/>
          </p:cNvSpPr>
          <p:nvPr/>
        </p:nvSpPr>
        <p:spPr bwMode="auto">
          <a:xfrm>
            <a:off x="6324600" y="4267200"/>
            <a:ext cx="838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9" name="TextBox 8"/>
          <p:cNvSpPr txBox="1"/>
          <p:nvPr/>
        </p:nvSpPr>
        <p:spPr>
          <a:xfrm>
            <a:off x="2133600" y="4572000"/>
            <a:ext cx="3502025" cy="646113"/>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cs typeface="Arial" charset="0"/>
              </a:rPr>
              <a:t>TW transfers to Schedule C </a:t>
            </a:r>
            <a:r>
              <a:rPr lang="en-US" b="1" dirty="0" smtClean="0">
                <a:latin typeface="Arial" charset="0"/>
                <a:cs typeface="Arial" charset="0"/>
              </a:rPr>
              <a:t>Expenses Line </a:t>
            </a:r>
            <a:r>
              <a:rPr lang="en-US" b="1" dirty="0">
                <a:latin typeface="Arial" charset="0"/>
                <a:cs typeface="Arial" charset="0"/>
              </a:rPr>
              <a:t>9</a:t>
            </a:r>
          </a:p>
        </p:txBody>
      </p:sp>
      <p:pic>
        <p:nvPicPr>
          <p:cNvPr id="12" name="Picture 11"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11" name="TextBox 10" descr="NJ Pub Ref" title="NJ Pub Ref"/>
          <p:cNvSpPr txBox="1"/>
          <p:nvPr/>
        </p:nvSpPr>
        <p:spPr>
          <a:xfrm>
            <a:off x="7118553" y="58579"/>
            <a:ext cx="1650580" cy="246221"/>
          </a:xfrm>
          <a:prstGeom prst="rect">
            <a:avLst/>
          </a:prstGeom>
          <a:noFill/>
        </p:spPr>
        <p:txBody>
          <a:bodyPr wrap="none" tIns="0" bIns="0" rtlCol="0">
            <a:spAutoFit/>
          </a:bodyPr>
          <a:lstStyle/>
          <a:p>
            <a:pPr algn="r"/>
            <a:r>
              <a:rPr lang="en-US" sz="1600" dirty="0" smtClean="0"/>
              <a:t>Pub 4012 Tab D</a:t>
            </a:r>
            <a:endParaRPr lang="en-US" sz="1600" dirty="0"/>
          </a:p>
        </p:txBody>
      </p:sp>
      <p:cxnSp>
        <p:nvCxnSpPr>
          <p:cNvPr id="13" name="Straight Arrow Connector 12"/>
          <p:cNvCxnSpPr>
            <a:stCxn id="9" idx="3"/>
          </p:cNvCxnSpPr>
          <p:nvPr/>
        </p:nvCxnSpPr>
        <p:spPr bwMode="auto">
          <a:xfrm flipV="1">
            <a:off x="5635625" y="4572000"/>
            <a:ext cx="688975" cy="32305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
        <p:nvSpPr>
          <p:cNvPr id="14" name="Oval 4"/>
          <p:cNvSpPr>
            <a:spLocks noChangeArrowheads="1"/>
          </p:cNvSpPr>
          <p:nvPr/>
        </p:nvSpPr>
        <p:spPr bwMode="auto">
          <a:xfrm>
            <a:off x="1562098" y="3962400"/>
            <a:ext cx="495301" cy="22065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5" name="TextBox 14"/>
          <p:cNvSpPr txBox="1"/>
          <p:nvPr/>
        </p:nvSpPr>
        <p:spPr>
          <a:xfrm>
            <a:off x="685800" y="2133600"/>
            <a:ext cx="1752599" cy="646331"/>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smtClean="0">
                <a:latin typeface="Arial" charset="0"/>
                <a:cs typeface="Arial" charset="0"/>
              </a:rPr>
              <a:t>Check box for calculation</a:t>
            </a:r>
            <a:endParaRPr lang="en-US" b="1" dirty="0">
              <a:latin typeface="Arial" charset="0"/>
              <a:cs typeface="Arial" charset="0"/>
            </a:endParaRPr>
          </a:p>
        </p:txBody>
      </p:sp>
      <p:cxnSp>
        <p:nvCxnSpPr>
          <p:cNvPr id="16" name="Straight Arrow Connector 15"/>
          <p:cNvCxnSpPr/>
          <p:nvPr/>
        </p:nvCxnSpPr>
        <p:spPr bwMode="auto">
          <a:xfrm>
            <a:off x="1562099" y="2779932"/>
            <a:ext cx="190501" cy="1144367"/>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75333601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cstate="print"/>
          <a:srcRect/>
          <a:stretch>
            <a:fillRect/>
          </a:stretch>
        </p:blipFill>
        <p:spPr bwMode="auto">
          <a:xfrm>
            <a:off x="685800" y="1600200"/>
            <a:ext cx="7924800" cy="3262313"/>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685800" y="4876800"/>
            <a:ext cx="7924800" cy="1447800"/>
          </a:xfrm>
          <a:prstGeom prst="rect">
            <a:avLst/>
          </a:prstGeom>
          <a:noFill/>
          <a:ln w="9525">
            <a:noFill/>
            <a:miter lim="800000"/>
            <a:headEnd/>
            <a:tailEnd/>
          </a:ln>
        </p:spPr>
      </p:pic>
      <p:sp>
        <p:nvSpPr>
          <p:cNvPr id="344067" name="Title 1"/>
          <p:cNvSpPr>
            <a:spLocks noGrp="1"/>
          </p:cNvSpPr>
          <p:nvPr>
            <p:ph type="title"/>
          </p:nvPr>
        </p:nvSpPr>
        <p:spPr/>
        <p:txBody>
          <a:bodyPr>
            <a:normAutofit fontScale="90000"/>
          </a:bodyPr>
          <a:lstStyle/>
          <a:p>
            <a:r>
              <a:rPr lang="en-US" altLang="en-US" dirty="0" smtClean="0"/>
              <a:t>TW Schedule C Page 1 Part II - Expenses</a:t>
            </a:r>
            <a:endParaRPr lang="en-US" altLang="en-US" sz="2800" dirty="0" smtClean="0"/>
          </a:p>
        </p:txBody>
      </p:sp>
      <p:sp>
        <p:nvSpPr>
          <p:cNvPr id="9" name="Oval 4"/>
          <p:cNvSpPr>
            <a:spLocks noChangeArrowheads="1"/>
          </p:cNvSpPr>
          <p:nvPr/>
        </p:nvSpPr>
        <p:spPr bwMode="auto">
          <a:xfrm>
            <a:off x="7924800" y="1828800"/>
            <a:ext cx="8382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1" name="TextBox 10"/>
          <p:cNvSpPr txBox="1"/>
          <p:nvPr/>
        </p:nvSpPr>
        <p:spPr>
          <a:xfrm>
            <a:off x="4495800" y="1752600"/>
            <a:ext cx="2438400" cy="369887"/>
          </a:xfrm>
          <a:prstGeom prst="rect">
            <a:avLst/>
          </a:prstGeom>
          <a:solidFill>
            <a:schemeClr val="accent5">
              <a:lumMod val="75000"/>
            </a:schemeClr>
          </a:solidFill>
          <a:ln>
            <a:solidFill>
              <a:schemeClr val="tx1"/>
            </a:solidFill>
          </a:ln>
        </p:spPr>
        <p:txBody>
          <a:bodyPr>
            <a:spAutoFit/>
          </a:bodyPr>
          <a:lstStyle/>
          <a:p>
            <a:pPr eaLnBrk="1" hangingPunct="1">
              <a:defRPr/>
            </a:pPr>
            <a:r>
              <a:rPr lang="en-US" b="1" dirty="0">
                <a:latin typeface="Arial" charset="0"/>
              </a:rPr>
              <a:t>From Page 2 Part IV</a:t>
            </a:r>
          </a:p>
        </p:txBody>
      </p:sp>
      <p:sp>
        <p:nvSpPr>
          <p:cNvPr id="13" name="TextBox 12"/>
          <p:cNvSpPr txBox="1"/>
          <p:nvPr/>
        </p:nvSpPr>
        <p:spPr>
          <a:xfrm>
            <a:off x="3505200" y="4572000"/>
            <a:ext cx="3810000" cy="369332"/>
          </a:xfrm>
          <a:prstGeom prst="rect">
            <a:avLst/>
          </a:prstGeom>
          <a:solidFill>
            <a:schemeClr val="accent5">
              <a:lumMod val="75000"/>
            </a:schemeClr>
          </a:solidFill>
          <a:ln>
            <a:solidFill>
              <a:schemeClr val="tx1"/>
            </a:solidFill>
          </a:ln>
        </p:spPr>
        <p:txBody>
          <a:bodyPr wrap="square">
            <a:spAutoFit/>
          </a:bodyPr>
          <a:lstStyle/>
          <a:p>
            <a:pPr eaLnBrk="1" hangingPunct="1">
              <a:defRPr/>
            </a:pPr>
            <a:r>
              <a:rPr lang="en-US" b="1" dirty="0">
                <a:latin typeface="Arial" charset="0"/>
              </a:rPr>
              <a:t>Enter directly or on scratch pad</a:t>
            </a:r>
          </a:p>
        </p:txBody>
      </p:sp>
      <p:pic>
        <p:nvPicPr>
          <p:cNvPr id="16" name="Picture 15"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77005"/>
            <a:ext cx="612648" cy="344615"/>
          </a:xfrm>
          <a:prstGeom prst="rect">
            <a:avLst/>
          </a:prstGeom>
        </p:spPr>
      </p:pic>
      <p:sp>
        <p:nvSpPr>
          <p:cNvPr id="18" name="Line 4"/>
          <p:cNvSpPr>
            <a:spLocks noChangeShapeType="1"/>
          </p:cNvSpPr>
          <p:nvPr/>
        </p:nvSpPr>
        <p:spPr bwMode="auto">
          <a:xfrm>
            <a:off x="7010400" y="1981200"/>
            <a:ext cx="9144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4"/>
          <p:cNvSpPr>
            <a:spLocks noChangeShapeType="1"/>
          </p:cNvSpPr>
          <p:nvPr/>
        </p:nvSpPr>
        <p:spPr bwMode="auto">
          <a:xfrm flipV="1">
            <a:off x="7315200" y="4724400"/>
            <a:ext cx="6858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Oval 4"/>
          <p:cNvSpPr>
            <a:spLocks noChangeArrowheads="1"/>
          </p:cNvSpPr>
          <p:nvPr/>
        </p:nvSpPr>
        <p:spPr bwMode="auto">
          <a:xfrm>
            <a:off x="8001000" y="5181600"/>
            <a:ext cx="838200" cy="228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2" name="TextBox 21"/>
          <p:cNvSpPr txBox="1"/>
          <p:nvPr/>
        </p:nvSpPr>
        <p:spPr>
          <a:xfrm>
            <a:off x="3886200" y="5181600"/>
            <a:ext cx="3159839" cy="369332"/>
          </a:xfrm>
          <a:prstGeom prst="rect">
            <a:avLst/>
          </a:prstGeom>
          <a:solidFill>
            <a:schemeClr val="accent5">
              <a:lumMod val="75000"/>
            </a:schemeClr>
          </a:solidFill>
        </p:spPr>
        <p:txBody>
          <a:bodyPr wrap="none" rtlCol="0">
            <a:spAutoFit/>
          </a:bodyPr>
          <a:lstStyle/>
          <a:p>
            <a:r>
              <a:rPr lang="en-US" b="1" dirty="0" smtClean="0"/>
              <a:t>From Page 2 Part V Line 48</a:t>
            </a:r>
            <a:endParaRPr lang="en-US" b="1" dirty="0"/>
          </a:p>
        </p:txBody>
      </p:sp>
      <p:sp>
        <p:nvSpPr>
          <p:cNvPr id="23" name="Line 4"/>
          <p:cNvSpPr>
            <a:spLocks noChangeShapeType="1"/>
          </p:cNvSpPr>
          <p:nvPr/>
        </p:nvSpPr>
        <p:spPr bwMode="auto">
          <a:xfrm>
            <a:off x="7010400" y="5334000"/>
            <a:ext cx="990600" cy="0"/>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 name="Oval 4"/>
          <p:cNvSpPr>
            <a:spLocks noChangeArrowheads="1"/>
          </p:cNvSpPr>
          <p:nvPr/>
        </p:nvSpPr>
        <p:spPr bwMode="auto">
          <a:xfrm>
            <a:off x="8001000" y="4572000"/>
            <a:ext cx="762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Tree>
    <p:extLst>
      <p:ext uri="{BB962C8B-B14F-4D97-AF65-F5344CB8AC3E}">
        <p14:creationId xmlns:p14="http://schemas.microsoft.com/office/powerpoint/2010/main" val="406365199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1572</Words>
  <Application>Microsoft Office PowerPoint</Application>
  <PresentationFormat>On-screen Show (4:3)</PresentationFormat>
  <Paragraphs>230</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ＭＳ Ｐゴシック</vt:lpstr>
      <vt:lpstr>Verdana</vt:lpstr>
      <vt:lpstr>Wingdings</vt:lpstr>
      <vt:lpstr>NJ Template 06</vt:lpstr>
      <vt:lpstr>Business Income Schedule C</vt:lpstr>
      <vt:lpstr>Business Income  Self Employed - Schedule C</vt:lpstr>
      <vt:lpstr>Definitions Related to Schedule C</vt:lpstr>
      <vt:lpstr>Requirements for Business Income to be In Scope</vt:lpstr>
      <vt:lpstr>Allowable Business Expenses</vt:lpstr>
      <vt:lpstr>TW Schedule C Page 1</vt:lpstr>
      <vt:lpstr>TW 1099-MISC for Business Income</vt:lpstr>
      <vt:lpstr>TW Schedule C Page 2 Part IV – Mileage Expenses</vt:lpstr>
      <vt:lpstr>TW Schedule C Page 1 Part II - Expenses</vt:lpstr>
      <vt:lpstr>TW Schedule C Page 1 - Net Profit</vt:lpstr>
      <vt:lpstr>TW 1040 Line 12 – Business Income</vt:lpstr>
      <vt:lpstr>Self-Employment Taxes</vt:lpstr>
      <vt:lpstr>TW 1040 Line 57 – Self-Employment Tax</vt:lpstr>
      <vt:lpstr>TW 1040 Line 27 – Deductible Part of Self-Employment Tax</vt:lpstr>
      <vt:lpstr>Schedule C - TW Tips</vt:lpstr>
      <vt:lpstr>NJ Bus 1 &amp; NJ Bus 2 Forms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2015-11-10T02:44:11Z</dcterms:modified>
</cp:coreProperties>
</file>